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3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4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5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6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7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0" r:id="rId4"/>
    <p:sldId id="288" r:id="rId5"/>
    <p:sldId id="257" r:id="rId6"/>
    <p:sldId id="262" r:id="rId7"/>
    <p:sldId id="258" r:id="rId8"/>
    <p:sldId id="261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9" r:id="rId17"/>
    <p:sldId id="271" r:id="rId18"/>
    <p:sldId id="272" r:id="rId19"/>
    <p:sldId id="273" r:id="rId20"/>
    <p:sldId id="276" r:id="rId21"/>
    <p:sldId id="277" r:id="rId22"/>
    <p:sldId id="274" r:id="rId23"/>
    <p:sldId id="286" r:id="rId24"/>
    <p:sldId id="287" r:id="rId25"/>
    <p:sldId id="285" r:id="rId26"/>
    <p:sldId id="278" r:id="rId27"/>
    <p:sldId id="280" r:id="rId28"/>
    <p:sldId id="281" r:id="rId29"/>
    <p:sldId id="282" r:id="rId30"/>
    <p:sldId id="283" r:id="rId31"/>
    <p:sldId id="284" r:id="rId32"/>
    <p:sldId id="275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58FF"/>
    <a:srgbClr val="FFDFD5"/>
    <a:srgbClr val="156082"/>
    <a:srgbClr val="11813C"/>
    <a:srgbClr val="FFE0D6"/>
    <a:srgbClr val="E5F3DF"/>
    <a:srgbClr val="7030A0"/>
    <a:srgbClr val="FFFFFF"/>
    <a:srgbClr val="C08F00"/>
    <a:srgbClr val="E4F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29"/>
    <p:restoredTop sz="94681"/>
  </p:normalViewPr>
  <p:slideViewPr>
    <p:cSldViewPr snapToGrid="0">
      <p:cViewPr varScale="1">
        <p:scale>
          <a:sx n="102" d="100"/>
          <a:sy n="102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/rbera/Documents/work/DPC4/eval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/Users/rbera/Documents/work/DPC4/eval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/Users/rbera/Documents/work/DPC4/eval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/Users/rbera/Documents/work/DPC4/eval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/Users/rbera/Documents/work/DPC4/eval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/Users/rbera/Documents/work/DPC4/eval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file:////Users/rbera/Documents/work/DPC4/eval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/Users/rbera/Documents/work/DPC4/eval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bera/Documents/work/DPC4/eva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[eval.xlsx]metadata!PivotTable1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metadata!$K$1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41-A44C-AA5E-628DBE1BEE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41-A44C-AA5E-628DBE1BEE8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41-A44C-AA5E-628DBE1BEE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41-A44C-AA5E-628DBE1BEE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metadata!$J$2:$J$6</c:f>
              <c:strCache>
                <c:ptCount val="4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</c:strCache>
            </c:strRef>
          </c:cat>
          <c:val>
            <c:numRef>
              <c:f>metadata!$K$2:$K$6</c:f>
              <c:numCache>
                <c:formatCode>General</c:formatCode>
                <c:ptCount val="4"/>
                <c:pt idx="0">
                  <c:v>80</c:v>
                </c:pt>
                <c:pt idx="1">
                  <c:v>359</c:v>
                </c:pt>
                <c:pt idx="2">
                  <c:v>79</c:v>
                </c:pt>
                <c:pt idx="3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41-A44C-AA5E-628DBE1BEE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4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'overall-score'!$Q$2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'overall-score'!$R$2:$U$2</c:f>
              <c:numCache>
                <c:formatCode>General</c:formatCode>
                <c:ptCount val="4"/>
                <c:pt idx="0">
                  <c:v>1.0039390551207765</c:v>
                </c:pt>
                <c:pt idx="1">
                  <c:v>0.98607735492965098</c:v>
                </c:pt>
                <c:pt idx="2">
                  <c:v>0.98087651969811274</c:v>
                </c:pt>
                <c:pt idx="3">
                  <c:v>0.9902485712051281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'overall-score'!$Q$3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'overall-score'!$R$3:$U$3</c:f>
              <c:numCache>
                <c:formatCode>General</c:formatCode>
                <c:ptCount val="4"/>
                <c:pt idx="0">
                  <c:v>0.99996375766679979</c:v>
                </c:pt>
                <c:pt idx="1">
                  <c:v>0.98496790987870486</c:v>
                </c:pt>
                <c:pt idx="2">
                  <c:v>1.002287238011182</c:v>
                </c:pt>
                <c:pt idx="3">
                  <c:v>0.99570995070852464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'overall-score'!$Q$4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'overall-score'!$R$4:$U$4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'overall-score'!$Q$5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'overall-score'!$R$5:$U$5</c:f>
              <c:numCache>
                <c:formatCode>General</c:formatCode>
                <c:ptCount val="4"/>
                <c:pt idx="0">
                  <c:v>1.0225994477185925</c:v>
                </c:pt>
                <c:pt idx="1">
                  <c:v>0.9867094288451862</c:v>
                </c:pt>
                <c:pt idx="2">
                  <c:v>1.0024538605387368</c:v>
                </c:pt>
                <c:pt idx="3">
                  <c:v>1.0038135990343053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'overall-score'!$Q$6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'overall-score'!$R$6:$U$6</c:f>
              <c:numCache>
                <c:formatCode>General</c:formatCode>
                <c:ptCount val="4"/>
                <c:pt idx="0">
                  <c:v>1.0330070751809108</c:v>
                </c:pt>
                <c:pt idx="1">
                  <c:v>1.023875533656436</c:v>
                </c:pt>
                <c:pt idx="2">
                  <c:v>0.97625304808057367</c:v>
                </c:pt>
                <c:pt idx="3">
                  <c:v>1.0107357367749892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'overall-score'!$Q$7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'overall-score'!$R$7:$U$7</c:f>
              <c:numCache>
                <c:formatCode>General</c:formatCode>
                <c:ptCount val="4"/>
                <c:pt idx="0">
                  <c:v>1.0201262800476278</c:v>
                </c:pt>
                <c:pt idx="1">
                  <c:v>1.026861107782812</c:v>
                </c:pt>
                <c:pt idx="2">
                  <c:v>0.9995835479206957</c:v>
                </c:pt>
                <c:pt idx="3">
                  <c:v>1.0154570993314751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'overall-score'!$Q$8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'overall-score'!$R$8:$U$8</c:f>
              <c:numCache>
                <c:formatCode>General</c:formatCode>
                <c:ptCount val="4"/>
                <c:pt idx="0">
                  <c:v>1.0264920410606708</c:v>
                </c:pt>
                <c:pt idx="1">
                  <c:v>1.015458549741818</c:v>
                </c:pt>
                <c:pt idx="2">
                  <c:v>1.0057653686075931</c:v>
                </c:pt>
                <c:pt idx="3">
                  <c:v>1.0158700458588279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'overall-score'!$Q$9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'overall-score'!$R$9:$U$9</c:f>
              <c:numCache>
                <c:formatCode>General</c:formatCode>
                <c:ptCount val="4"/>
                <c:pt idx="0">
                  <c:v>1.0261992517336276</c:v>
                </c:pt>
                <c:pt idx="1">
                  <c:v>1.0197495662343925</c:v>
                </c:pt>
                <c:pt idx="2">
                  <c:v>1.0190067956999647</c:v>
                </c:pt>
                <c:pt idx="3">
                  <c:v>1.0216467733965371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'overall-score'!$Q$10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'overall-score'!$R$10:$U$10</c:f>
              <c:numCache>
                <c:formatCode>General</c:formatCode>
                <c:ptCount val="4"/>
                <c:pt idx="0">
                  <c:v>1.0516230534839888</c:v>
                </c:pt>
                <c:pt idx="1">
                  <c:v>1.0257383036047387</c:v>
                </c:pt>
                <c:pt idx="2">
                  <c:v>1.0279434183521836</c:v>
                </c:pt>
                <c:pt idx="3">
                  <c:v>1.0350356150597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96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Score (higher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'overall-score'!$Q$2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'overall-score'!$R$2:$U$2</c:f>
              <c:numCache>
                <c:formatCode>General</c:formatCode>
                <c:ptCount val="4"/>
                <c:pt idx="0">
                  <c:v>1.0039390551207765</c:v>
                </c:pt>
                <c:pt idx="1">
                  <c:v>0.98607735492965098</c:v>
                </c:pt>
                <c:pt idx="2">
                  <c:v>0.98087651969811274</c:v>
                </c:pt>
                <c:pt idx="3">
                  <c:v>0.9902485712051281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'overall-score'!$Q$3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'overall-score'!$R$3:$U$3</c:f>
              <c:numCache>
                <c:formatCode>General</c:formatCode>
                <c:ptCount val="4"/>
                <c:pt idx="0">
                  <c:v>0.99996375766679979</c:v>
                </c:pt>
                <c:pt idx="1">
                  <c:v>0.98496790987870486</c:v>
                </c:pt>
                <c:pt idx="2">
                  <c:v>1.002287238011182</c:v>
                </c:pt>
                <c:pt idx="3">
                  <c:v>0.99570995070852464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'overall-score'!$Q$4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'overall-score'!$R$4:$U$4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'overall-score'!$Q$5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'overall-score'!$R$5:$U$5</c:f>
              <c:numCache>
                <c:formatCode>General</c:formatCode>
                <c:ptCount val="4"/>
                <c:pt idx="0">
                  <c:v>1.0225994477185925</c:v>
                </c:pt>
                <c:pt idx="1">
                  <c:v>0.9867094288451862</c:v>
                </c:pt>
                <c:pt idx="2">
                  <c:v>1.0024538605387368</c:v>
                </c:pt>
                <c:pt idx="3">
                  <c:v>1.0038135990343053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'overall-score'!$Q$6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'overall-score'!$R$6:$U$6</c:f>
              <c:numCache>
                <c:formatCode>General</c:formatCode>
                <c:ptCount val="4"/>
                <c:pt idx="0">
                  <c:v>1.0330070751809108</c:v>
                </c:pt>
                <c:pt idx="1">
                  <c:v>1.023875533656436</c:v>
                </c:pt>
                <c:pt idx="2">
                  <c:v>0.97625304808057367</c:v>
                </c:pt>
                <c:pt idx="3">
                  <c:v>1.0107357367749892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'overall-score'!$Q$7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'overall-score'!$R$7:$U$7</c:f>
              <c:numCache>
                <c:formatCode>General</c:formatCode>
                <c:ptCount val="4"/>
                <c:pt idx="0">
                  <c:v>1.0201262800476278</c:v>
                </c:pt>
                <c:pt idx="1">
                  <c:v>1.026861107782812</c:v>
                </c:pt>
                <c:pt idx="2">
                  <c:v>0.9995835479206957</c:v>
                </c:pt>
                <c:pt idx="3">
                  <c:v>1.0154570993314751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'overall-score'!$Q$8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'overall-score'!$R$8:$U$8</c:f>
              <c:numCache>
                <c:formatCode>General</c:formatCode>
                <c:ptCount val="4"/>
                <c:pt idx="0">
                  <c:v>1.0264920410606708</c:v>
                </c:pt>
                <c:pt idx="1">
                  <c:v>1.015458549741818</c:v>
                </c:pt>
                <c:pt idx="2">
                  <c:v>1.0057653686075931</c:v>
                </c:pt>
                <c:pt idx="3">
                  <c:v>1.0158700458588279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'overall-score'!$Q$9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'overall-score'!$R$9:$U$9</c:f>
              <c:numCache>
                <c:formatCode>General</c:formatCode>
                <c:ptCount val="4"/>
                <c:pt idx="0">
                  <c:v>1.0261992517336276</c:v>
                </c:pt>
                <c:pt idx="1">
                  <c:v>1.0197495662343925</c:v>
                </c:pt>
                <c:pt idx="2">
                  <c:v>1.0190067956999647</c:v>
                </c:pt>
                <c:pt idx="3">
                  <c:v>1.0216467733965371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'overall-score'!$Q$10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'overall-score'!$R$10:$U$10</c:f>
              <c:numCache>
                <c:formatCode>General</c:formatCode>
                <c:ptCount val="4"/>
                <c:pt idx="0">
                  <c:v>1.0516230534839888</c:v>
                </c:pt>
                <c:pt idx="1">
                  <c:v>1.0257383036047387</c:v>
                </c:pt>
                <c:pt idx="2">
                  <c:v>1.0279434183521836</c:v>
                </c:pt>
                <c:pt idx="3">
                  <c:v>1.0350356150597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96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Score (higher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'fullBW-pivot'!$W$2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'fullBW-pivot'!$X$2:$AB$2</c:f>
              <c:numCache>
                <c:formatCode>General</c:formatCode>
                <c:ptCount val="5"/>
                <c:pt idx="0">
                  <c:v>1.1060830456404835</c:v>
                </c:pt>
                <c:pt idx="1">
                  <c:v>0.97732473580552748</c:v>
                </c:pt>
                <c:pt idx="2">
                  <c:v>1.0198643729458352</c:v>
                </c:pt>
                <c:pt idx="3">
                  <c:v>1.0110643986916745</c:v>
                </c:pt>
                <c:pt idx="4">
                  <c:v>1.0039390551207765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'fullBW-pivot'!$W$3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'fullBW-pivot'!$X$3:$AB$3</c:f>
              <c:numCache>
                <c:formatCode>General</c:formatCode>
                <c:ptCount val="5"/>
                <c:pt idx="0">
                  <c:v>1.0606522540769114</c:v>
                </c:pt>
                <c:pt idx="1">
                  <c:v>0.98559942397233291</c:v>
                </c:pt>
                <c:pt idx="2">
                  <c:v>1.002504186680113</c:v>
                </c:pt>
                <c:pt idx="3">
                  <c:v>1.0030151478210316</c:v>
                </c:pt>
                <c:pt idx="4">
                  <c:v>0.99996375766679979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'fullBW-pivot'!$W$4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'fullBW-pivot'!$X$4:$AB$4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'fullBW-pivot'!$W$5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'fullBW-pivot'!$X$5:$AB$5</c:f>
              <c:numCache>
                <c:formatCode>General</c:formatCode>
                <c:ptCount val="5"/>
                <c:pt idx="0">
                  <c:v>1.1916477774162815</c:v>
                </c:pt>
                <c:pt idx="1">
                  <c:v>0.99509724300307134</c:v>
                </c:pt>
                <c:pt idx="2">
                  <c:v>1.0064262554748082</c:v>
                </c:pt>
                <c:pt idx="3">
                  <c:v>1.0094311800152325</c:v>
                </c:pt>
                <c:pt idx="4">
                  <c:v>1.0225994477185925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'fullBW-pivot'!$W$6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'fullBW-pivot'!$X$6:$AB$6</c:f>
              <c:numCache>
                <c:formatCode>General</c:formatCode>
                <c:ptCount val="5"/>
                <c:pt idx="0">
                  <c:v>1.1302796837327842</c:v>
                </c:pt>
                <c:pt idx="1">
                  <c:v>1.0095624815396635</c:v>
                </c:pt>
                <c:pt idx="2">
                  <c:v>1.0274913977862186</c:v>
                </c:pt>
                <c:pt idx="3">
                  <c:v>1.0495907582331467</c:v>
                </c:pt>
                <c:pt idx="4">
                  <c:v>1.0330070751809108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'fullBW-pivot'!$W$7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'fullBW-pivot'!$X$7:$AB$7</c:f>
              <c:numCache>
                <c:formatCode>General</c:formatCode>
                <c:ptCount val="5"/>
                <c:pt idx="0">
                  <c:v>1.0749136988109524</c:v>
                </c:pt>
                <c:pt idx="1">
                  <c:v>0.99816369717723041</c:v>
                </c:pt>
                <c:pt idx="2">
                  <c:v>1.0367218093612418</c:v>
                </c:pt>
                <c:pt idx="3">
                  <c:v>1.0465589701273352</c:v>
                </c:pt>
                <c:pt idx="4">
                  <c:v>1.0201262800476278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'fullBW-pivot'!$W$8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'fullBW-pivot'!$X$8:$AB$8</c:f>
              <c:numCache>
                <c:formatCode>General</c:formatCode>
                <c:ptCount val="5"/>
                <c:pt idx="0">
                  <c:v>1.0948181030455135</c:v>
                </c:pt>
                <c:pt idx="1">
                  <c:v>1.0133199528348813</c:v>
                </c:pt>
                <c:pt idx="2">
                  <c:v>1.022473602580029</c:v>
                </c:pt>
                <c:pt idx="3">
                  <c:v>1.0241643066651309</c:v>
                </c:pt>
                <c:pt idx="4">
                  <c:v>1.0264920410606708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'fullBW-pivot'!$W$9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'fullBW-pivot'!$X$9:$AB$9</c:f>
              <c:numCache>
                <c:formatCode>General</c:formatCode>
                <c:ptCount val="5"/>
                <c:pt idx="0">
                  <c:v>1.07373313248271</c:v>
                </c:pt>
                <c:pt idx="1">
                  <c:v>1.0118213766960271</c:v>
                </c:pt>
                <c:pt idx="2">
                  <c:v>1.0298251459505161</c:v>
                </c:pt>
                <c:pt idx="3">
                  <c:v>1.0392703798198712</c:v>
                </c:pt>
                <c:pt idx="4">
                  <c:v>1.0261992517336276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'fullBW-pivot'!$W$10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'fullBW-pivot'!$X$10:$AB$10</c:f>
              <c:numCache>
                <c:formatCode>General</c:formatCode>
                <c:ptCount val="5"/>
                <c:pt idx="0">
                  <c:v>1.2772040813326366</c:v>
                </c:pt>
                <c:pt idx="1">
                  <c:v>1.0113419669821153</c:v>
                </c:pt>
                <c:pt idx="2">
                  <c:v>1.0385930583653793</c:v>
                </c:pt>
                <c:pt idx="3">
                  <c:v>1.0454592918557815</c:v>
                </c:pt>
                <c:pt idx="4">
                  <c:v>1.0516230534839888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ax val="1.3"/>
          <c:min val="0.9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000" b="0" i="0" u="none" strike="noStrike" kern="1200" baseline="0">
                    <a:solidFill>
                      <a:prstClr val="black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sz="2000" b="0" i="0" u="none" strike="noStrike" kern="1200" baseline="0" dirty="0" err="1">
                    <a:solidFill>
                      <a:prstClr val="black"/>
                    </a:solidFill>
                    <a:latin typeface="Aptos Light" panose="020B0004020202020204" pitchFamily="34" charset="0"/>
                  </a:rPr>
                  <a:t>FullBW</a:t>
                </a:r>
                <a:r>
                  <a:rPr lang="en-US" sz="2000" b="0" i="0" u="none" strike="noStrike" kern="1200" baseline="0" dirty="0">
                    <a:solidFill>
                      <a:prstClr val="black"/>
                    </a:solidFill>
                    <a:latin typeface="Aptos Light" panose="020B0004020202020204" pitchFamily="34" charset="0"/>
                  </a:rPr>
                  <a:t> score (higher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kern="1200" baseline="0">
                  <a:solidFill>
                    <a:prstClr val="black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5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'fullBW-pivot'!$W$2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'fullBW-pivot'!$X$2:$AB$2</c:f>
              <c:numCache>
                <c:formatCode>General</c:formatCode>
                <c:ptCount val="5"/>
                <c:pt idx="0">
                  <c:v>1.1060830456404835</c:v>
                </c:pt>
                <c:pt idx="1">
                  <c:v>0.97732473580552748</c:v>
                </c:pt>
                <c:pt idx="2">
                  <c:v>1.0198643729458352</c:v>
                </c:pt>
                <c:pt idx="3">
                  <c:v>1.0110643986916745</c:v>
                </c:pt>
                <c:pt idx="4">
                  <c:v>1.0039390551207765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'fullBW-pivot'!$W$3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'fullBW-pivot'!$X$3:$AB$3</c:f>
              <c:numCache>
                <c:formatCode>General</c:formatCode>
                <c:ptCount val="5"/>
                <c:pt idx="0">
                  <c:v>1.0606522540769114</c:v>
                </c:pt>
                <c:pt idx="1">
                  <c:v>0.98559942397233291</c:v>
                </c:pt>
                <c:pt idx="2">
                  <c:v>1.002504186680113</c:v>
                </c:pt>
                <c:pt idx="3">
                  <c:v>1.0030151478210316</c:v>
                </c:pt>
                <c:pt idx="4">
                  <c:v>0.99996375766679979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'fullBW-pivot'!$W$4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'fullBW-pivot'!$X$4:$AB$4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'fullBW-pivot'!$W$5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'fullBW-pivot'!$X$5:$AB$5</c:f>
              <c:numCache>
                <c:formatCode>General</c:formatCode>
                <c:ptCount val="5"/>
                <c:pt idx="0">
                  <c:v>1.1916477774162815</c:v>
                </c:pt>
                <c:pt idx="1">
                  <c:v>0.99509724300307134</c:v>
                </c:pt>
                <c:pt idx="2">
                  <c:v>1.0064262554748082</c:v>
                </c:pt>
                <c:pt idx="3">
                  <c:v>1.0094311800152325</c:v>
                </c:pt>
                <c:pt idx="4">
                  <c:v>1.0225994477185925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'fullBW-pivot'!$W$6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'fullBW-pivot'!$X$6:$AB$6</c:f>
              <c:numCache>
                <c:formatCode>General</c:formatCode>
                <c:ptCount val="5"/>
                <c:pt idx="0">
                  <c:v>1.1302796837327842</c:v>
                </c:pt>
                <c:pt idx="1">
                  <c:v>1.0095624815396635</c:v>
                </c:pt>
                <c:pt idx="2">
                  <c:v>1.0274913977862186</c:v>
                </c:pt>
                <c:pt idx="3">
                  <c:v>1.0495907582331467</c:v>
                </c:pt>
                <c:pt idx="4">
                  <c:v>1.0330070751809108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'fullBW-pivot'!$W$7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'fullBW-pivot'!$X$7:$AB$7</c:f>
              <c:numCache>
                <c:formatCode>General</c:formatCode>
                <c:ptCount val="5"/>
                <c:pt idx="0">
                  <c:v>1.0749136988109524</c:v>
                </c:pt>
                <c:pt idx="1">
                  <c:v>0.99816369717723041</c:v>
                </c:pt>
                <c:pt idx="2">
                  <c:v>1.0367218093612418</c:v>
                </c:pt>
                <c:pt idx="3">
                  <c:v>1.0465589701273352</c:v>
                </c:pt>
                <c:pt idx="4">
                  <c:v>1.0201262800476278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'fullBW-pivot'!$W$8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'fullBW-pivot'!$X$8:$AB$8</c:f>
              <c:numCache>
                <c:formatCode>General</c:formatCode>
                <c:ptCount val="5"/>
                <c:pt idx="0">
                  <c:v>1.0948181030455135</c:v>
                </c:pt>
                <c:pt idx="1">
                  <c:v>1.0133199528348813</c:v>
                </c:pt>
                <c:pt idx="2">
                  <c:v>1.022473602580029</c:v>
                </c:pt>
                <c:pt idx="3">
                  <c:v>1.0241643066651309</c:v>
                </c:pt>
                <c:pt idx="4">
                  <c:v>1.0264920410606708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'fullBW-pivot'!$W$9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'fullBW-pivot'!$X$9:$AB$9</c:f>
              <c:numCache>
                <c:formatCode>General</c:formatCode>
                <c:ptCount val="5"/>
                <c:pt idx="0">
                  <c:v>1.07373313248271</c:v>
                </c:pt>
                <c:pt idx="1">
                  <c:v>1.0118213766960271</c:v>
                </c:pt>
                <c:pt idx="2">
                  <c:v>1.0298251459505161</c:v>
                </c:pt>
                <c:pt idx="3">
                  <c:v>1.0392703798198712</c:v>
                </c:pt>
                <c:pt idx="4">
                  <c:v>1.0261992517336276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'fullBW-pivot'!$W$10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'fullBW-pivot'!$X$10:$AB$10</c:f>
              <c:numCache>
                <c:formatCode>General</c:formatCode>
                <c:ptCount val="5"/>
                <c:pt idx="0">
                  <c:v>1.2772040813326366</c:v>
                </c:pt>
                <c:pt idx="1">
                  <c:v>1.0113419669821153</c:v>
                </c:pt>
                <c:pt idx="2">
                  <c:v>1.0385930583653793</c:v>
                </c:pt>
                <c:pt idx="3">
                  <c:v>1.0454592918557815</c:v>
                </c:pt>
                <c:pt idx="4">
                  <c:v>1.0516230534839888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ax val="1.3"/>
          <c:min val="0.9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000" b="0" i="0" u="none" strike="noStrike" kern="1200" baseline="0">
                    <a:solidFill>
                      <a:prstClr val="black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sz="2000" b="0" i="0" u="none" strike="noStrike" kern="1200" baseline="0" dirty="0" err="1">
                    <a:solidFill>
                      <a:prstClr val="black"/>
                    </a:solidFill>
                    <a:latin typeface="Aptos Light" panose="020B0004020202020204" pitchFamily="34" charset="0"/>
                  </a:rPr>
                  <a:t>FullBW</a:t>
                </a:r>
                <a:r>
                  <a:rPr lang="en-US" sz="2000" b="0" i="0" u="none" strike="noStrike" kern="1200" baseline="0" dirty="0">
                    <a:solidFill>
                      <a:prstClr val="black"/>
                    </a:solidFill>
                    <a:latin typeface="Aptos Light" panose="020B0004020202020204" pitchFamily="34" charset="0"/>
                  </a:rPr>
                  <a:t>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kern="1200" baseline="0">
                  <a:solidFill>
                    <a:prstClr val="black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'fullBW-pivot'!$W$14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'fullBW-pivot'!$X$13:$AB$13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'fullBW-pivot'!$X$14:$AB$14</c:f>
              <c:numCache>
                <c:formatCode>General</c:formatCode>
                <c:ptCount val="5"/>
                <c:pt idx="0">
                  <c:v>1.0117406043239587</c:v>
                </c:pt>
                <c:pt idx="1">
                  <c:v>1.1160969065666348</c:v>
                </c:pt>
                <c:pt idx="2">
                  <c:v>1.1290022170764251</c:v>
                </c:pt>
                <c:pt idx="3">
                  <c:v>1.0516819536262636</c:v>
                </c:pt>
                <c:pt idx="4">
                  <c:v>1.0950785552495503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0C-514D-A0F0-723EB108680C}"/>
            </c:ext>
          </c:extLst>
        </c:ser>
        <c:ser>
          <c:idx val="1"/>
          <c:order val="1"/>
          <c:tx>
            <c:strRef>
              <c:f>'fullBW-pivot'!$W$15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'fullBW-pivot'!$X$13:$AB$13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'fullBW-pivot'!$X$15:$AB$15</c:f>
              <c:numCache>
                <c:formatCode>General</c:formatCode>
                <c:ptCount val="5"/>
                <c:pt idx="0">
                  <c:v>1.0071147436009527</c:v>
                </c:pt>
                <c:pt idx="1">
                  <c:v>1.0917917466505482</c:v>
                </c:pt>
                <c:pt idx="2">
                  <c:v>1.120258956140743</c:v>
                </c:pt>
                <c:pt idx="3">
                  <c:v>1.0969271792093385</c:v>
                </c:pt>
                <c:pt idx="4">
                  <c:v>1.0849515046098455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0C-514D-A0F0-723EB108680C}"/>
            </c:ext>
          </c:extLst>
        </c:ser>
        <c:ser>
          <c:idx val="2"/>
          <c:order val="2"/>
          <c:tx>
            <c:strRef>
              <c:f>'fullBW-pivot'!$W$16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'fullBW-pivot'!$X$13:$AB$13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'fullBW-pivot'!$X$16:$AB$16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0C-514D-A0F0-723EB108680C}"/>
            </c:ext>
          </c:extLst>
        </c:ser>
        <c:ser>
          <c:idx val="3"/>
          <c:order val="3"/>
          <c:tx>
            <c:strRef>
              <c:f>'fullBW-pivot'!$W$17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'fullBW-pivot'!$X$13:$AB$13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'fullBW-pivot'!$X$17:$AB$17</c:f>
              <c:numCache>
                <c:formatCode>General</c:formatCode>
                <c:ptCount val="5"/>
                <c:pt idx="0">
                  <c:v>1.0084153492491601</c:v>
                </c:pt>
                <c:pt idx="1">
                  <c:v>1.0599441942972847</c:v>
                </c:pt>
                <c:pt idx="2">
                  <c:v>1.235640840213744</c:v>
                </c:pt>
                <c:pt idx="3">
                  <c:v>1.1188110723422389</c:v>
                </c:pt>
                <c:pt idx="4">
                  <c:v>1.0842522133360113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0C-514D-A0F0-723EB108680C}"/>
            </c:ext>
          </c:extLst>
        </c:ser>
        <c:ser>
          <c:idx val="4"/>
          <c:order val="4"/>
          <c:tx>
            <c:strRef>
              <c:f>'fullBW-pivot'!$W$18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'fullBW-pivot'!$X$13:$AB$13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'fullBW-pivot'!$X$18:$AB$18</c:f>
              <c:numCache>
                <c:formatCode>General</c:formatCode>
                <c:ptCount val="5"/>
                <c:pt idx="0">
                  <c:v>1.0046083187187638</c:v>
                </c:pt>
                <c:pt idx="1">
                  <c:v>0.87749256525961605</c:v>
                </c:pt>
                <c:pt idx="2">
                  <c:v>0.97164843497068476</c:v>
                </c:pt>
                <c:pt idx="3">
                  <c:v>0.99039166086524488</c:v>
                </c:pt>
                <c:pt idx="4">
                  <c:v>0.92226806496556268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0C-514D-A0F0-723EB108680C}"/>
            </c:ext>
          </c:extLst>
        </c:ser>
        <c:ser>
          <c:idx val="5"/>
          <c:order val="5"/>
          <c:tx>
            <c:strRef>
              <c:f>'fullBW-pivot'!$W$19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'fullBW-pivot'!$X$13:$AB$13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'fullBW-pivot'!$X$19:$AB$19</c:f>
              <c:numCache>
                <c:formatCode>General</c:formatCode>
                <c:ptCount val="5"/>
                <c:pt idx="0">
                  <c:v>1.0020767448516341</c:v>
                </c:pt>
                <c:pt idx="1">
                  <c:v>0.84616622298632704</c:v>
                </c:pt>
                <c:pt idx="2">
                  <c:v>0.99870327974891715</c:v>
                </c:pt>
                <c:pt idx="3">
                  <c:v>1.0195842583290811</c:v>
                </c:pt>
                <c:pt idx="4">
                  <c:v>0.91073880320561917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A0C-514D-A0F0-723EB108680C}"/>
            </c:ext>
          </c:extLst>
        </c:ser>
        <c:ser>
          <c:idx val="6"/>
          <c:order val="6"/>
          <c:tx>
            <c:strRef>
              <c:f>'fullBW-pivot'!$W$20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'fullBW-pivot'!$X$13:$AB$13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'fullBW-pivot'!$X$20:$AB$20</c:f>
              <c:numCache>
                <c:formatCode>General</c:formatCode>
                <c:ptCount val="5"/>
                <c:pt idx="0">
                  <c:v>1.001969131930732</c:v>
                </c:pt>
                <c:pt idx="1">
                  <c:v>0.89529485833852829</c:v>
                </c:pt>
                <c:pt idx="2">
                  <c:v>0.98573559639482256</c:v>
                </c:pt>
                <c:pt idx="3">
                  <c:v>0.99306250383997074</c:v>
                </c:pt>
                <c:pt idx="4">
                  <c:v>0.93478770354676499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A0C-514D-A0F0-723EB108680C}"/>
            </c:ext>
          </c:extLst>
        </c:ser>
        <c:ser>
          <c:idx val="7"/>
          <c:order val="7"/>
          <c:tx>
            <c:strRef>
              <c:f>'fullBW-pivot'!$W$21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'fullBW-pivot'!$X$13:$AB$13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'fullBW-pivot'!$X$21:$AB$21</c:f>
              <c:numCache>
                <c:formatCode>General</c:formatCode>
                <c:ptCount val="5"/>
                <c:pt idx="0">
                  <c:v>1.0053161780305837</c:v>
                </c:pt>
                <c:pt idx="1">
                  <c:v>0.88311275155101798</c:v>
                </c:pt>
                <c:pt idx="2">
                  <c:v>1.0635142626038936</c:v>
                </c:pt>
                <c:pt idx="3">
                  <c:v>0.9895829600294177</c:v>
                </c:pt>
                <c:pt idx="4">
                  <c:v>0.93771033586230179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A0C-514D-A0F0-723EB108680C}"/>
            </c:ext>
          </c:extLst>
        </c:ser>
        <c:ser>
          <c:idx val="8"/>
          <c:order val="8"/>
          <c:tx>
            <c:strRef>
              <c:f>'fullBW-pivot'!$W$22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'fullBW-pivot'!$X$13:$AB$13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'fullBW-pivot'!$X$22:$AB$22</c:f>
              <c:numCache>
                <c:formatCode>General</c:formatCode>
                <c:ptCount val="5"/>
                <c:pt idx="0">
                  <c:v>1.0044611342698735</c:v>
                </c:pt>
                <c:pt idx="1">
                  <c:v>0.88172461741476094</c:v>
                </c:pt>
                <c:pt idx="2">
                  <c:v>1.0300655590221637</c:v>
                </c:pt>
                <c:pt idx="3">
                  <c:v>0.99382763960194243</c:v>
                </c:pt>
                <c:pt idx="4">
                  <c:v>0.93294179000599775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0C-514D-A0F0-723EB1086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Normalized DRAM requests</a:t>
                </a:r>
              </a:p>
              <a:p>
                <a:pPr>
                  <a:defRPr/>
                </a:pPr>
                <a:r>
                  <a:rPr lang="en-US" dirty="0"/>
                  <a:t>(lower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'fullBW-pivot'!$W$26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'fullBW-pivot'!$X$26:$AB$26</c:f>
              <c:numCache>
                <c:formatCode>General</c:formatCode>
                <c:ptCount val="5"/>
                <c:pt idx="0">
                  <c:v>1.0932476574660794</c:v>
                </c:pt>
                <c:pt idx="1">
                  <c:v>0.87566297339896604</c:v>
                </c:pt>
                <c:pt idx="2">
                  <c:v>0.90333248023798873</c:v>
                </c:pt>
                <c:pt idx="3">
                  <c:v>0.96137848063805098</c:v>
                </c:pt>
                <c:pt idx="4">
                  <c:v>0.91677355045273023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'fullBW-pivot'!$W$27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'fullBW-pivot'!$X$27:$AB$27</c:f>
              <c:numCache>
                <c:formatCode>General</c:formatCode>
                <c:ptCount val="5"/>
                <c:pt idx="0">
                  <c:v>1.0531592957169256</c:v>
                </c:pt>
                <c:pt idx="1">
                  <c:v>0.90273573416908737</c:v>
                </c:pt>
                <c:pt idx="2">
                  <c:v>0.894886116450886</c:v>
                </c:pt>
                <c:pt idx="3">
                  <c:v>0.91438626631897446</c:v>
                </c:pt>
                <c:pt idx="4">
                  <c:v>0.92166677811686359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'fullBW-pivot'!$W$28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'fullBW-pivot'!$X$28:$AB$28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'fullBW-pivot'!$W$29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'fullBW-pivot'!$X$29:$AB$29</c:f>
              <c:numCache>
                <c:formatCode>General</c:formatCode>
                <c:ptCount val="5"/>
                <c:pt idx="0">
                  <c:v>1.1817033311755434</c:v>
                </c:pt>
                <c:pt idx="1">
                  <c:v>0.93882040993940707</c:v>
                </c:pt>
                <c:pt idx="2">
                  <c:v>0.81449740306472418</c:v>
                </c:pt>
                <c:pt idx="3">
                  <c:v>0.90223560078108733</c:v>
                </c:pt>
                <c:pt idx="4">
                  <c:v>0.943137985000993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'fullBW-pivot'!$W$30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'fullBW-pivot'!$X$30:$AB$30</c:f>
              <c:numCache>
                <c:formatCode>General</c:formatCode>
                <c:ptCount val="5"/>
                <c:pt idx="0">
                  <c:v>1.125094887900487</c:v>
                </c:pt>
                <c:pt idx="1">
                  <c:v>1.1505083023022231</c:v>
                </c:pt>
                <c:pt idx="2">
                  <c:v>1.0574723951644287</c:v>
                </c:pt>
                <c:pt idx="3">
                  <c:v>1.0597734206648945</c:v>
                </c:pt>
                <c:pt idx="4">
                  <c:v>1.1200724761292511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'fullBW-pivot'!$W$31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'fullBW-pivot'!$X$31:$AB$31</c:f>
              <c:numCache>
                <c:formatCode>General</c:formatCode>
                <c:ptCount val="5"/>
                <c:pt idx="0">
                  <c:v>1.0726860036753996</c:v>
                </c:pt>
                <c:pt idx="1">
                  <c:v>1.1796307511004955</c:v>
                </c:pt>
                <c:pt idx="2">
                  <c:v>1.0380678930201199</c:v>
                </c:pt>
                <c:pt idx="3">
                  <c:v>1.026456579314456</c:v>
                </c:pt>
                <c:pt idx="4">
                  <c:v>1.120108505816362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'fullBW-pivot'!$W$32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'fullBW-pivot'!$X$32:$AB$32</c:f>
              <c:numCache>
                <c:formatCode>General</c:formatCode>
                <c:ptCount val="5"/>
                <c:pt idx="0">
                  <c:v>1.0926664985535706</c:v>
                </c:pt>
                <c:pt idx="1">
                  <c:v>1.131828183080803</c:v>
                </c:pt>
                <c:pt idx="2">
                  <c:v>1.0372696353054207</c:v>
                </c:pt>
                <c:pt idx="3">
                  <c:v>1.0313190788141691</c:v>
                </c:pt>
                <c:pt idx="4">
                  <c:v>1.0981017798650559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'fullBW-pivot'!$W$33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'fullBW-pivot'!$X$33:$AB$33</c:f>
              <c:numCache>
                <c:formatCode>General</c:formatCode>
                <c:ptCount val="5"/>
                <c:pt idx="0">
                  <c:v>1.0680551610998195</c:v>
                </c:pt>
                <c:pt idx="1">
                  <c:v>1.1457442720863866</c:v>
                </c:pt>
                <c:pt idx="2">
                  <c:v>0.96832283511563488</c:v>
                </c:pt>
                <c:pt idx="3">
                  <c:v>1.0502104642029977</c:v>
                </c:pt>
                <c:pt idx="4">
                  <c:v>1.0943670049130396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'fullBW-pivot'!$W$34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'fullBW-pivot'!$X$34:$AB$34</c:f>
              <c:numCache>
                <c:formatCode>General</c:formatCode>
                <c:ptCount val="5"/>
                <c:pt idx="0">
                  <c:v>1.2715316081005121</c:v>
                </c:pt>
                <c:pt idx="1">
                  <c:v>1.1470043446755471</c:v>
                </c:pt>
                <c:pt idx="2">
                  <c:v>1.0082785986469742</c:v>
                </c:pt>
                <c:pt idx="3">
                  <c:v>1.0519523207007193</c:v>
                </c:pt>
                <c:pt idx="4">
                  <c:v>1.1272118633223922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dirty="0" err="1"/>
                  <a:t>FullBW</a:t>
                </a:r>
                <a:r>
                  <a:rPr lang="en-US" dirty="0"/>
                  <a:t> score adjusted per</a:t>
                </a:r>
                <a:r>
                  <a:rPr lang="en-US" baseline="0" dirty="0"/>
                  <a:t> unit increase in DRAM requests</a:t>
                </a:r>
              </a:p>
              <a:p>
                <a:pPr>
                  <a:defRPr/>
                </a:pPr>
                <a:r>
                  <a:rPr lang="en-US" baseline="0" dirty="0"/>
                  <a:t>(higher is better)</a:t>
                </a:r>
                <a:r>
                  <a:rPr lang="en-US" dirty="0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5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'fullBW-pivot'!$W$26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'fullBW-pivot'!$X$26:$AB$26</c:f>
              <c:numCache>
                <c:formatCode>General</c:formatCode>
                <c:ptCount val="5"/>
                <c:pt idx="0">
                  <c:v>1.0932476574660794</c:v>
                </c:pt>
                <c:pt idx="1">
                  <c:v>0.87566297339896604</c:v>
                </c:pt>
                <c:pt idx="2">
                  <c:v>0.90333248023798873</c:v>
                </c:pt>
                <c:pt idx="3">
                  <c:v>0.96137848063805098</c:v>
                </c:pt>
                <c:pt idx="4">
                  <c:v>0.91677355045273023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'fullBW-pivot'!$W$27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'fullBW-pivot'!$X$27:$AB$27</c:f>
              <c:numCache>
                <c:formatCode>General</c:formatCode>
                <c:ptCount val="5"/>
                <c:pt idx="0">
                  <c:v>1.0531592957169256</c:v>
                </c:pt>
                <c:pt idx="1">
                  <c:v>0.90273573416908737</c:v>
                </c:pt>
                <c:pt idx="2">
                  <c:v>0.894886116450886</c:v>
                </c:pt>
                <c:pt idx="3">
                  <c:v>0.91438626631897446</c:v>
                </c:pt>
                <c:pt idx="4">
                  <c:v>0.92166677811686359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'fullBW-pivot'!$W$28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'fullBW-pivot'!$X$28:$AB$28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'fullBW-pivot'!$W$29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'fullBW-pivot'!$X$29:$AB$29</c:f>
              <c:numCache>
                <c:formatCode>General</c:formatCode>
                <c:ptCount val="5"/>
                <c:pt idx="0">
                  <c:v>1.1817033311755434</c:v>
                </c:pt>
                <c:pt idx="1">
                  <c:v>0.93882040993940707</c:v>
                </c:pt>
                <c:pt idx="2">
                  <c:v>0.81449740306472418</c:v>
                </c:pt>
                <c:pt idx="3">
                  <c:v>0.90223560078108733</c:v>
                </c:pt>
                <c:pt idx="4">
                  <c:v>0.943137985000993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'fullBW-pivot'!$W$30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'fullBW-pivot'!$X$30:$AB$30</c:f>
              <c:numCache>
                <c:formatCode>General</c:formatCode>
                <c:ptCount val="5"/>
                <c:pt idx="0">
                  <c:v>1.125094887900487</c:v>
                </c:pt>
                <c:pt idx="1">
                  <c:v>1.1505083023022231</c:v>
                </c:pt>
                <c:pt idx="2">
                  <c:v>1.0574723951644287</c:v>
                </c:pt>
                <c:pt idx="3">
                  <c:v>1.0597734206648945</c:v>
                </c:pt>
                <c:pt idx="4">
                  <c:v>1.1200724761292511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'fullBW-pivot'!$W$31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'fullBW-pivot'!$X$31:$AB$31</c:f>
              <c:numCache>
                <c:formatCode>General</c:formatCode>
                <c:ptCount val="5"/>
                <c:pt idx="0">
                  <c:v>1.0726860036753996</c:v>
                </c:pt>
                <c:pt idx="1">
                  <c:v>1.1796307511004955</c:v>
                </c:pt>
                <c:pt idx="2">
                  <c:v>1.0380678930201199</c:v>
                </c:pt>
                <c:pt idx="3">
                  <c:v>1.026456579314456</c:v>
                </c:pt>
                <c:pt idx="4">
                  <c:v>1.120108505816362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'fullBW-pivot'!$W$32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'fullBW-pivot'!$X$32:$AB$32</c:f>
              <c:numCache>
                <c:formatCode>General</c:formatCode>
                <c:ptCount val="5"/>
                <c:pt idx="0">
                  <c:v>1.0926664985535706</c:v>
                </c:pt>
                <c:pt idx="1">
                  <c:v>1.131828183080803</c:v>
                </c:pt>
                <c:pt idx="2">
                  <c:v>1.0372696353054207</c:v>
                </c:pt>
                <c:pt idx="3">
                  <c:v>1.0313190788141691</c:v>
                </c:pt>
                <c:pt idx="4">
                  <c:v>1.0981017798650559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'fullBW-pivot'!$W$33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'fullBW-pivot'!$X$33:$AB$33</c:f>
              <c:numCache>
                <c:formatCode>General</c:formatCode>
                <c:ptCount val="5"/>
                <c:pt idx="0">
                  <c:v>1.0680551610998195</c:v>
                </c:pt>
                <c:pt idx="1">
                  <c:v>1.1457442720863866</c:v>
                </c:pt>
                <c:pt idx="2">
                  <c:v>0.96832283511563488</c:v>
                </c:pt>
                <c:pt idx="3">
                  <c:v>1.0502104642029977</c:v>
                </c:pt>
                <c:pt idx="4">
                  <c:v>1.0943670049130396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'fullBW-pivot'!$W$34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'fullBW-pivot'!$X$25:$AB$25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'fullBW-pivot'!$X$34:$AB$34</c:f>
              <c:numCache>
                <c:formatCode>General</c:formatCode>
                <c:ptCount val="5"/>
                <c:pt idx="0">
                  <c:v>1.2715316081005121</c:v>
                </c:pt>
                <c:pt idx="1">
                  <c:v>1.1470043446755471</c:v>
                </c:pt>
                <c:pt idx="2">
                  <c:v>1.0082785986469742</c:v>
                </c:pt>
                <c:pt idx="3">
                  <c:v>1.0519523207007193</c:v>
                </c:pt>
                <c:pt idx="4">
                  <c:v>1.1272118633223922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dirty="0" err="1"/>
                  <a:t>FullBW</a:t>
                </a:r>
                <a:r>
                  <a:rPr lang="en-US" dirty="0"/>
                  <a:t> score adjusted per</a:t>
                </a:r>
                <a:r>
                  <a:rPr lang="en-US" baseline="0" dirty="0"/>
                  <a:t> unit increase in DRAM requests</a:t>
                </a:r>
              </a:p>
              <a:p>
                <a:pPr>
                  <a:defRPr/>
                </a:pPr>
                <a:r>
                  <a:rPr lang="en-US" baseline="0" dirty="0"/>
                  <a:t>(higher is better)</a:t>
                </a:r>
                <a:r>
                  <a:rPr lang="en-US" dirty="0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5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3535366177336904E-2"/>
          <c:y val="0.15720456179574785"/>
          <c:w val="0.89440653571359208"/>
          <c:h val="0.672008005360232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'fullBW-pivot'!$W$2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'fullBW-pivot'!$X$2:$AB$2</c:f>
              <c:numCache>
                <c:formatCode>General</c:formatCode>
                <c:ptCount val="5"/>
                <c:pt idx="0">
                  <c:v>1.1060830456404835</c:v>
                </c:pt>
                <c:pt idx="1">
                  <c:v>0.97732473580552748</c:v>
                </c:pt>
                <c:pt idx="2">
                  <c:v>1.0198643729458352</c:v>
                </c:pt>
                <c:pt idx="3">
                  <c:v>1.0110643986916745</c:v>
                </c:pt>
                <c:pt idx="4">
                  <c:v>1.0039390551207765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'fullBW-pivot'!$W$3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'fullBW-pivot'!$X$3:$AB$3</c:f>
              <c:numCache>
                <c:formatCode>General</c:formatCode>
                <c:ptCount val="5"/>
                <c:pt idx="0">
                  <c:v>1.0606522540769114</c:v>
                </c:pt>
                <c:pt idx="1">
                  <c:v>0.98559942397233291</c:v>
                </c:pt>
                <c:pt idx="2">
                  <c:v>1.002504186680113</c:v>
                </c:pt>
                <c:pt idx="3">
                  <c:v>1.0030151478210316</c:v>
                </c:pt>
                <c:pt idx="4">
                  <c:v>0.99996375766679979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'fullBW-pivot'!$W$4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'fullBW-pivot'!$X$4:$AB$4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'fullBW-pivot'!$W$5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'fullBW-pivot'!$X$5:$AB$5</c:f>
              <c:numCache>
                <c:formatCode>General</c:formatCode>
                <c:ptCount val="5"/>
                <c:pt idx="0">
                  <c:v>1.1916477774162815</c:v>
                </c:pt>
                <c:pt idx="1">
                  <c:v>0.99509724300307134</c:v>
                </c:pt>
                <c:pt idx="2">
                  <c:v>1.0064262554748082</c:v>
                </c:pt>
                <c:pt idx="3">
                  <c:v>1.0094311800152325</c:v>
                </c:pt>
                <c:pt idx="4">
                  <c:v>1.0225994477185925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'fullBW-pivot'!$W$6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'fullBW-pivot'!$X$6:$AB$6</c:f>
              <c:numCache>
                <c:formatCode>General</c:formatCode>
                <c:ptCount val="5"/>
                <c:pt idx="0">
                  <c:v>1.1302796837327842</c:v>
                </c:pt>
                <c:pt idx="1">
                  <c:v>1.0095624815396635</c:v>
                </c:pt>
                <c:pt idx="2">
                  <c:v>1.0274913977862186</c:v>
                </c:pt>
                <c:pt idx="3">
                  <c:v>1.0495907582331467</c:v>
                </c:pt>
                <c:pt idx="4">
                  <c:v>1.0330070751809108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'fullBW-pivot'!$W$7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'fullBW-pivot'!$X$7:$AB$7</c:f>
              <c:numCache>
                <c:formatCode>General</c:formatCode>
                <c:ptCount val="5"/>
                <c:pt idx="0">
                  <c:v>1.0749136988109524</c:v>
                </c:pt>
                <c:pt idx="1">
                  <c:v>0.99816369717723041</c:v>
                </c:pt>
                <c:pt idx="2">
                  <c:v>1.0367218093612418</c:v>
                </c:pt>
                <c:pt idx="3">
                  <c:v>1.0465589701273352</c:v>
                </c:pt>
                <c:pt idx="4">
                  <c:v>1.0201262800476278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'fullBW-pivot'!$W$8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'fullBW-pivot'!$X$8:$AB$8</c:f>
              <c:numCache>
                <c:formatCode>General</c:formatCode>
                <c:ptCount val="5"/>
                <c:pt idx="0">
                  <c:v>1.0948181030455135</c:v>
                </c:pt>
                <c:pt idx="1">
                  <c:v>1.0133199528348813</c:v>
                </c:pt>
                <c:pt idx="2">
                  <c:v>1.022473602580029</c:v>
                </c:pt>
                <c:pt idx="3">
                  <c:v>1.0241643066651309</c:v>
                </c:pt>
                <c:pt idx="4">
                  <c:v>1.0264920410606708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'fullBW-pivot'!$W$9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'fullBW-pivot'!$X$9:$AB$9</c:f>
              <c:numCache>
                <c:formatCode>General</c:formatCode>
                <c:ptCount val="5"/>
                <c:pt idx="0">
                  <c:v>1.07373313248271</c:v>
                </c:pt>
                <c:pt idx="1">
                  <c:v>1.0118213766960271</c:v>
                </c:pt>
                <c:pt idx="2">
                  <c:v>1.0298251459505161</c:v>
                </c:pt>
                <c:pt idx="3">
                  <c:v>1.0392703798198712</c:v>
                </c:pt>
                <c:pt idx="4">
                  <c:v>1.0261992517336276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'fullBW-pivot'!$W$10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'fullBW-pivot'!$X$1:$AB$1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'fullBW-pivot'!$X$10:$AB$10</c:f>
              <c:numCache>
                <c:formatCode>General</c:formatCode>
                <c:ptCount val="5"/>
                <c:pt idx="0">
                  <c:v>1.2772040813326366</c:v>
                </c:pt>
                <c:pt idx="1">
                  <c:v>1.0113419669821153</c:v>
                </c:pt>
                <c:pt idx="2">
                  <c:v>1.0385930583653793</c:v>
                </c:pt>
                <c:pt idx="3">
                  <c:v>1.0454592918557815</c:v>
                </c:pt>
                <c:pt idx="4">
                  <c:v>1.0516230534839888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ax val="1.3"/>
          <c:min val="0.9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000" b="0" i="0" u="none" strike="noStrike" kern="1200" baseline="0">
                    <a:solidFill>
                      <a:prstClr val="black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sz="2000" b="0" i="0" u="none" strike="noStrike" kern="1200" baseline="0" dirty="0" err="1">
                    <a:solidFill>
                      <a:prstClr val="black"/>
                    </a:solidFill>
                    <a:latin typeface="Aptos Light" panose="020B0004020202020204" pitchFamily="34" charset="0"/>
                  </a:rPr>
                  <a:t>FullBW</a:t>
                </a:r>
                <a:r>
                  <a:rPr lang="en-US" sz="2000" b="0" i="0" u="none" strike="noStrike" kern="1200" baseline="0" dirty="0">
                    <a:solidFill>
                      <a:prstClr val="black"/>
                    </a:solidFill>
                    <a:latin typeface="Aptos Light" panose="020B0004020202020204" pitchFamily="34" charset="0"/>
                  </a:rPr>
                  <a:t> Score</a:t>
                </a:r>
              </a:p>
            </c:rich>
          </c:tx>
          <c:layout>
            <c:manualLayout>
              <c:xMode val="edge"/>
              <c:yMode val="edge"/>
              <c:x val="0"/>
              <c:y val="0.225492243932563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kern="1200" baseline="0">
                  <a:solidFill>
                    <a:prstClr val="black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'limitBW-pivot'!$W$2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'limitBW-pivot'!$X$1:$AB$1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'limitBW-pivot'!$X$2:$AB$2</c:f>
              <c:numCache>
                <c:formatCode>General</c:formatCode>
                <c:ptCount val="5"/>
                <c:pt idx="0">
                  <c:v>1.000710460948534</c:v>
                </c:pt>
                <c:pt idx="1">
                  <c:v>0.96995285390443864</c:v>
                </c:pt>
                <c:pt idx="2">
                  <c:v>1.0294414257956861</c:v>
                </c:pt>
                <c:pt idx="3">
                  <c:v>1.0005513173983063</c:v>
                </c:pt>
                <c:pt idx="4">
                  <c:v>0.98607735492965098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'limitBW-pivot'!$W$3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'limitBW-pivot'!$X$1:$AB$1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'limitBW-pivot'!$X$3:$AB$3</c:f>
              <c:numCache>
                <c:formatCode>General</c:formatCode>
                <c:ptCount val="5"/>
                <c:pt idx="0">
                  <c:v>1.0087991084176016</c:v>
                </c:pt>
                <c:pt idx="1">
                  <c:v>0.9759296164930924</c:v>
                </c:pt>
                <c:pt idx="2">
                  <c:v>0.99728774398967568</c:v>
                </c:pt>
                <c:pt idx="3">
                  <c:v>0.98942031601030811</c:v>
                </c:pt>
                <c:pt idx="4">
                  <c:v>0.98496790987870486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'limitBW-pivot'!$W$4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'limitBW-pivot'!$X$1:$AB$1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'limitBW-pivot'!$X$4:$AB$4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'limitBW-pivot'!$W$5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'limitBW-pivot'!$X$1:$AB$1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'limitBW-pivot'!$X$5:$AB$5</c:f>
              <c:numCache>
                <c:formatCode>General</c:formatCode>
                <c:ptCount val="5"/>
                <c:pt idx="0">
                  <c:v>1.0180387673391076</c:v>
                </c:pt>
                <c:pt idx="1">
                  <c:v>0.97919508813123168</c:v>
                </c:pt>
                <c:pt idx="2">
                  <c:v>0.97653729810374956</c:v>
                </c:pt>
                <c:pt idx="3">
                  <c:v>0.99817072439044408</c:v>
                </c:pt>
                <c:pt idx="4">
                  <c:v>0.9867094288451862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'limitBW-pivot'!$W$6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'limitBW-pivot'!$X$1:$AB$1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'limitBW-pivot'!$X$6:$AB$6</c:f>
              <c:numCache>
                <c:formatCode>General</c:formatCode>
                <c:ptCount val="5"/>
                <c:pt idx="0">
                  <c:v>1.0240731549824624</c:v>
                </c:pt>
                <c:pt idx="1">
                  <c:v>1.0214778977984773</c:v>
                </c:pt>
                <c:pt idx="2">
                  <c:v>1.0277773537833583</c:v>
                </c:pt>
                <c:pt idx="3">
                  <c:v>1.0297433113244558</c:v>
                </c:pt>
                <c:pt idx="4">
                  <c:v>1.023875533656436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'limitBW-pivot'!$W$7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'limitBW-pivot'!$X$1:$AB$1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'limitBW-pivot'!$X$7:$AB$7</c:f>
              <c:numCache>
                <c:formatCode>General</c:formatCode>
                <c:ptCount val="5"/>
                <c:pt idx="0">
                  <c:v>1.0294769074340178</c:v>
                </c:pt>
                <c:pt idx="1">
                  <c:v>1.0197373772246499</c:v>
                </c:pt>
                <c:pt idx="2">
                  <c:v>1.0500384257534257</c:v>
                </c:pt>
                <c:pt idx="3">
                  <c:v>1.0328205462203235</c:v>
                </c:pt>
                <c:pt idx="4">
                  <c:v>1.026861107782812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'limitBW-pivot'!$W$8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'limitBW-pivot'!$X$1:$AB$1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'limitBW-pivot'!$X$8:$AB$8</c:f>
              <c:numCache>
                <c:formatCode>General</c:formatCode>
                <c:ptCount val="5"/>
                <c:pt idx="0">
                  <c:v>1.0089979705898784</c:v>
                </c:pt>
                <c:pt idx="1">
                  <c:v>1.0212500083583791</c:v>
                </c:pt>
                <c:pt idx="2">
                  <c:v>1.0126753298791258</c:v>
                </c:pt>
                <c:pt idx="3">
                  <c:v>1.0010556534150474</c:v>
                </c:pt>
                <c:pt idx="4">
                  <c:v>1.015458549741818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'limitBW-pivot'!$W$9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'limitBW-pivot'!$X$1:$AB$1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'limitBW-pivot'!$X$9:$AB$9</c:f>
              <c:numCache>
                <c:formatCode>General</c:formatCode>
                <c:ptCount val="5"/>
                <c:pt idx="0">
                  <c:v>1.013472006044136</c:v>
                </c:pt>
                <c:pt idx="1">
                  <c:v>1.0221024916197015</c:v>
                </c:pt>
                <c:pt idx="2">
                  <c:v>1.021400250104203</c:v>
                </c:pt>
                <c:pt idx="3">
                  <c:v>1.0146507385115979</c:v>
                </c:pt>
                <c:pt idx="4">
                  <c:v>1.0197495662343925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'limitBW-pivot'!$W$10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'limitBW-pivot'!$X$1:$AB$1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Overall</c:v>
                </c:pt>
              </c:strCache>
            </c:strRef>
          </c:cat>
          <c:val>
            <c:numRef>
              <c:f>'limitBW-pivot'!$X$10:$AB$10</c:f>
              <c:numCache>
                <c:formatCode>General</c:formatCode>
                <c:ptCount val="5"/>
                <c:pt idx="0">
                  <c:v>1.0284742931274042</c:v>
                </c:pt>
                <c:pt idx="1">
                  <c:v>1.0215182082487568</c:v>
                </c:pt>
                <c:pt idx="2">
                  <c:v>1.0329937674461103</c:v>
                </c:pt>
                <c:pt idx="3">
                  <c:v>1.0336861939162978</c:v>
                </c:pt>
                <c:pt idx="4">
                  <c:v>1.0257383036047387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ax val="1.3"/>
          <c:min val="0.9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dirty="0" err="1"/>
                  <a:t>LimitBW</a:t>
                </a:r>
                <a:r>
                  <a:rPr lang="en-US" baseline="0" dirty="0"/>
                  <a:t> score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"/>
              <c:y val="0.185091830750950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'MC-pivot'!$AN$2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'MC-pivot'!$AO$1:$AT$1</c:f>
              <c:strCache>
                <c:ptCount val="6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  <c:pt idx="5">
                  <c:v>Overall</c:v>
                </c:pt>
              </c:strCache>
            </c:strRef>
          </c:cat>
          <c:val>
            <c:numRef>
              <c:f>'MC-pivot'!$AO$2:$AT$2</c:f>
              <c:numCache>
                <c:formatCode>General</c:formatCode>
                <c:ptCount val="6"/>
                <c:pt idx="0">
                  <c:v>1.0107663664000877</c:v>
                </c:pt>
                <c:pt idx="1">
                  <c:v>0.97513833932055383</c:v>
                </c:pt>
                <c:pt idx="2">
                  <c:v>0.95052826921005751</c:v>
                </c:pt>
                <c:pt idx="3">
                  <c:v>0.97990125732657907</c:v>
                </c:pt>
                <c:pt idx="4">
                  <c:v>0.98646874980455468</c:v>
                </c:pt>
                <c:pt idx="5">
                  <c:v>0.98087651969811274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'MC-pivot'!$AN$3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'MC-pivot'!$AO$1:$AT$1</c:f>
              <c:strCache>
                <c:ptCount val="6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  <c:pt idx="5">
                  <c:v>Overall</c:v>
                </c:pt>
              </c:strCache>
            </c:strRef>
          </c:cat>
          <c:val>
            <c:numRef>
              <c:f>'MC-pivot'!$AO$3:$AT$3</c:f>
              <c:numCache>
                <c:formatCode>General</c:formatCode>
                <c:ptCount val="6"/>
                <c:pt idx="0">
                  <c:v>1.050220423482078</c:v>
                </c:pt>
                <c:pt idx="1">
                  <c:v>0.97227484973683342</c:v>
                </c:pt>
                <c:pt idx="2">
                  <c:v>0.99743116636599471</c:v>
                </c:pt>
                <c:pt idx="3">
                  <c:v>0.99262961303075736</c:v>
                </c:pt>
                <c:pt idx="4">
                  <c:v>0.99995873845774774</c:v>
                </c:pt>
                <c:pt idx="5">
                  <c:v>1.002287238011182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'MC-pivot'!$AN$4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'MC-pivot'!$AO$1:$AT$1</c:f>
              <c:strCache>
                <c:ptCount val="6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  <c:pt idx="5">
                  <c:v>Overall</c:v>
                </c:pt>
              </c:strCache>
            </c:strRef>
          </c:cat>
          <c:val>
            <c:numRef>
              <c:f>'MC-pivot'!$AO$4:$AT$4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'MC-pivot'!$AN$5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'MC-pivot'!$AO$1:$AT$1</c:f>
              <c:strCache>
                <c:ptCount val="6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  <c:pt idx="5">
                  <c:v>Overall</c:v>
                </c:pt>
              </c:strCache>
            </c:strRef>
          </c:cat>
          <c:val>
            <c:numRef>
              <c:f>'MC-pivot'!$AO$5:$AT$5</c:f>
              <c:numCache>
                <c:formatCode>General</c:formatCode>
                <c:ptCount val="6"/>
                <c:pt idx="0">
                  <c:v>1.081829957129089</c:v>
                </c:pt>
                <c:pt idx="1">
                  <c:v>0.9804933179890456</c:v>
                </c:pt>
                <c:pt idx="2">
                  <c:v>0.97804437095428309</c:v>
                </c:pt>
                <c:pt idx="3">
                  <c:v>0.97293849088873352</c:v>
                </c:pt>
                <c:pt idx="4">
                  <c:v>0.99968473210760178</c:v>
                </c:pt>
                <c:pt idx="5">
                  <c:v>1.0024538605387368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'MC-pivot'!$AN$6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'MC-pivot'!$AO$1:$AT$1</c:f>
              <c:strCache>
                <c:ptCount val="6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  <c:pt idx="5">
                  <c:v>Overall</c:v>
                </c:pt>
              </c:strCache>
            </c:strRef>
          </c:cat>
          <c:val>
            <c:numRef>
              <c:f>'MC-pivot'!$AO$6:$AT$6</c:f>
              <c:numCache>
                <c:formatCode>General</c:formatCode>
                <c:ptCount val="6"/>
                <c:pt idx="0">
                  <c:v>1.0069610083250542</c:v>
                </c:pt>
                <c:pt idx="1">
                  <c:v>1.0174334915558083</c:v>
                </c:pt>
                <c:pt idx="2">
                  <c:v>0.91324108711079233</c:v>
                </c:pt>
                <c:pt idx="3">
                  <c:v>0.97628814246767814</c:v>
                </c:pt>
                <c:pt idx="4">
                  <c:v>0.96528906513634227</c:v>
                </c:pt>
                <c:pt idx="5">
                  <c:v>0.97625304808057367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'MC-pivot'!$AN$7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'MC-pivot'!$AO$1:$AT$1</c:f>
              <c:strCache>
                <c:ptCount val="6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  <c:pt idx="5">
                  <c:v>Overall</c:v>
                </c:pt>
              </c:strCache>
            </c:strRef>
          </c:cat>
          <c:val>
            <c:numRef>
              <c:f>'MC-pivot'!$AO$7:$AT$7</c:f>
              <c:numCache>
                <c:formatCode>General</c:formatCode>
                <c:ptCount val="6"/>
                <c:pt idx="0">
                  <c:v>1.0257511817798481</c:v>
                </c:pt>
                <c:pt idx="1">
                  <c:v>1.0213218958834855</c:v>
                </c:pt>
                <c:pt idx="2">
                  <c:v>0.92047760658079036</c:v>
                </c:pt>
                <c:pt idx="3">
                  <c:v>1.0325165964492593</c:v>
                </c:pt>
                <c:pt idx="4">
                  <c:v>0.9970454074612547</c:v>
                </c:pt>
                <c:pt idx="5">
                  <c:v>0.9995835479206957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'MC-pivot'!$AN$8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'MC-pivot'!$AO$1:$AT$1</c:f>
              <c:strCache>
                <c:ptCount val="6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  <c:pt idx="5">
                  <c:v>Overall</c:v>
                </c:pt>
              </c:strCache>
            </c:strRef>
          </c:cat>
          <c:val>
            <c:numRef>
              <c:f>'MC-pivot'!$AO$8:$AT$8</c:f>
              <c:numCache>
                <c:formatCode>General</c:formatCode>
                <c:ptCount val="6"/>
                <c:pt idx="0">
                  <c:v>1.0140317257540414</c:v>
                </c:pt>
                <c:pt idx="1">
                  <c:v>1.0241107022521694</c:v>
                </c:pt>
                <c:pt idx="2">
                  <c:v>0.98629962955246842</c:v>
                </c:pt>
                <c:pt idx="3">
                  <c:v>1.0023319626721756</c:v>
                </c:pt>
                <c:pt idx="4">
                  <c:v>1.0005689710799228</c:v>
                </c:pt>
                <c:pt idx="5">
                  <c:v>1.0057653686075931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'MC-pivot'!$AN$9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'MC-pivot'!$AO$1:$AT$1</c:f>
              <c:strCache>
                <c:ptCount val="6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  <c:pt idx="5">
                  <c:v>Overall</c:v>
                </c:pt>
              </c:strCache>
            </c:strRef>
          </c:cat>
          <c:val>
            <c:numRef>
              <c:f>'MC-pivot'!$AO$9:$AT$9</c:f>
              <c:numCache>
                <c:formatCode>General</c:formatCode>
                <c:ptCount val="6"/>
                <c:pt idx="0">
                  <c:v>1.0545427069061801</c:v>
                </c:pt>
                <c:pt idx="1">
                  <c:v>1.0249471833628654</c:v>
                </c:pt>
                <c:pt idx="2">
                  <c:v>0.98106226881698122</c:v>
                </c:pt>
                <c:pt idx="3">
                  <c:v>1.0350063487077101</c:v>
                </c:pt>
                <c:pt idx="4">
                  <c:v>0.99896836871959338</c:v>
                </c:pt>
                <c:pt idx="5">
                  <c:v>1.0190067956999647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'MC-pivot'!$AN$10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'MC-pivot'!$AO$1:$AT$1</c:f>
              <c:strCache>
                <c:ptCount val="6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  <c:pt idx="5">
                  <c:v>Overall</c:v>
                </c:pt>
              </c:strCache>
            </c:strRef>
          </c:cat>
          <c:val>
            <c:numRef>
              <c:f>'MC-pivot'!$AO$10:$AT$10</c:f>
              <c:numCache>
                <c:formatCode>General</c:formatCode>
                <c:ptCount val="6"/>
                <c:pt idx="0">
                  <c:v>1.0811621407066712</c:v>
                </c:pt>
                <c:pt idx="1">
                  <c:v>1.0204842163496575</c:v>
                </c:pt>
                <c:pt idx="2">
                  <c:v>0.97073157349060157</c:v>
                </c:pt>
                <c:pt idx="3">
                  <c:v>1.0576637679230838</c:v>
                </c:pt>
                <c:pt idx="4">
                  <c:v>1.0102427985508944</c:v>
                </c:pt>
                <c:pt idx="5">
                  <c:v>1.0279434183521836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ax val="1.3"/>
          <c:min val="0.9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MC score (higher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5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4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96-A54E-A786-1C5850342B46}"/>
              </c:ext>
            </c:extLst>
          </c:dPt>
          <c:dPt>
            <c:idx val="1"/>
            <c:bubble3D val="0"/>
            <c:spPr>
              <a:solidFill>
                <a:schemeClr val="accent1">
                  <a:shade val="6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96-A54E-A786-1C5850342B46}"/>
              </c:ext>
            </c:extLst>
          </c:dPt>
          <c:dPt>
            <c:idx val="2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96-A54E-A786-1C5850342B46}"/>
              </c:ext>
            </c:extLst>
          </c:dPt>
          <c:dPt>
            <c:idx val="3"/>
            <c:bubble3D val="0"/>
            <c:spPr>
              <a:solidFill>
                <a:schemeClr val="accent1">
                  <a:shade val="9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696-A54E-A786-1C5850342B46}"/>
              </c:ext>
            </c:extLst>
          </c:dPt>
          <c:dPt>
            <c:idx val="4"/>
            <c:bubble3D val="0"/>
            <c:spPr>
              <a:solidFill>
                <a:schemeClr val="accent1">
                  <a:tint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696-A54E-A786-1C5850342B46}"/>
              </c:ext>
            </c:extLst>
          </c:dPt>
          <c:dPt>
            <c:idx val="5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696-A54E-A786-1C5850342B46}"/>
              </c:ext>
            </c:extLst>
          </c:dPt>
          <c:dPt>
            <c:idx val="6"/>
            <c:bubble3D val="0"/>
            <c:spPr>
              <a:solidFill>
                <a:schemeClr val="accent1">
                  <a:tint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696-A54E-A786-1C5850342B46}"/>
              </c:ext>
            </c:extLst>
          </c:dPt>
          <c:dPt>
            <c:idx val="7"/>
            <c:bubble3D val="0"/>
            <c:spPr>
              <a:solidFill>
                <a:schemeClr val="accent1">
                  <a:tint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696-A54E-A786-1C5850342B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metadata!$J$26:$J$33</c:f>
              <c:strCache>
                <c:ptCount val="8"/>
                <c:pt idx="0">
                  <c:v>Llama2</c:v>
                </c:pt>
                <c:pt idx="1">
                  <c:v>Stable Diffusion</c:v>
                </c:pt>
                <c:pt idx="2">
                  <c:v>Bark</c:v>
                </c:pt>
                <c:pt idx="3">
                  <c:v>Whisper</c:v>
                </c:pt>
                <c:pt idx="4">
                  <c:v>ViT</c:v>
                </c:pt>
                <c:pt idx="5">
                  <c:v>BioGPT</c:v>
                </c:pt>
                <c:pt idx="6">
                  <c:v>CLIP</c:v>
                </c:pt>
                <c:pt idx="7">
                  <c:v>RWKV</c:v>
                </c:pt>
              </c:strCache>
            </c:strRef>
          </c:cat>
          <c:val>
            <c:numRef>
              <c:f>metadata!$K$26:$K$33</c:f>
              <c:numCache>
                <c:formatCode>General</c:formatCode>
                <c:ptCount val="8"/>
                <c:pt idx="0">
                  <c:v>25</c:v>
                </c:pt>
                <c:pt idx="1">
                  <c:v>15</c:v>
                </c:pt>
                <c:pt idx="2">
                  <c:v>10</c:v>
                </c:pt>
                <c:pt idx="3">
                  <c:v>8</c:v>
                </c:pt>
                <c:pt idx="4">
                  <c:v>6</c:v>
                </c:pt>
                <c:pt idx="5">
                  <c:v>6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696-A54E-A786-1C5850342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[eval.xlsx]metadata!PivotTable4</c:name>
    <c:fmtId val="12"/>
  </c:pivotSource>
  <c:chart>
    <c:autoTitleDeleted val="1"/>
    <c:pivotFmts>
      <c:pivotFmt>
        <c:idx val="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shade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2">
              <a:shade val="51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2">
              <a:shade val="62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2">
              <a:shade val="7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2">
              <a:shade val="8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2">
              <a:shade val="94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2">
              <a:tint val="9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2">
              <a:tint val="84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2">
              <a:tint val="74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2">
              <a:tint val="6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2">
              <a:tint val="52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2">
              <a:tint val="41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>
              <a:shade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2">
              <a:shade val="51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2">
              <a:shade val="62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2">
              <a:shade val="7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2">
              <a:shade val="8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2">
              <a:shade val="94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2">
              <a:tint val="9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2">
              <a:tint val="84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2">
              <a:tint val="74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2">
              <a:tint val="6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2">
              <a:tint val="52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2">
              <a:tint val="41000"/>
            </a:schemeClr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metadata!$K$38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22-4C44-8140-7B85CE6A36F8}"/>
              </c:ext>
            </c:extLst>
          </c:dPt>
          <c:dPt>
            <c:idx val="1"/>
            <c:bubble3D val="0"/>
            <c:spPr>
              <a:solidFill>
                <a:schemeClr val="accent2">
                  <a:shade val="5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22-4C44-8140-7B85CE6A36F8}"/>
              </c:ext>
            </c:extLst>
          </c:dPt>
          <c:dPt>
            <c:idx val="2"/>
            <c:bubble3D val="0"/>
            <c:spPr>
              <a:solidFill>
                <a:schemeClr val="accent2">
                  <a:shade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22-4C44-8140-7B85CE6A36F8}"/>
              </c:ext>
            </c:extLst>
          </c:dPt>
          <c:dPt>
            <c:idx val="3"/>
            <c:bubble3D val="0"/>
            <c:spPr>
              <a:solidFill>
                <a:schemeClr val="accent2">
                  <a:shade val="7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322-4C44-8140-7B85CE6A36F8}"/>
              </c:ext>
            </c:extLst>
          </c:dPt>
          <c:dPt>
            <c:idx val="4"/>
            <c:bubble3D val="0"/>
            <c:spPr>
              <a:solidFill>
                <a:schemeClr val="accent2">
                  <a:shade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322-4C44-8140-7B85CE6A36F8}"/>
              </c:ext>
            </c:extLst>
          </c:dPt>
          <c:dPt>
            <c:idx val="5"/>
            <c:bubble3D val="0"/>
            <c:spPr>
              <a:solidFill>
                <a:schemeClr val="accent2">
                  <a:shade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322-4C44-8140-7B85CE6A36F8}"/>
              </c:ext>
            </c:extLst>
          </c:dPt>
          <c:dPt>
            <c:idx val="6"/>
            <c:bubble3D val="0"/>
            <c:spPr>
              <a:solidFill>
                <a:schemeClr val="accent2">
                  <a:tint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322-4C44-8140-7B85CE6A36F8}"/>
              </c:ext>
            </c:extLst>
          </c:dPt>
          <c:dPt>
            <c:idx val="7"/>
            <c:bubble3D val="0"/>
            <c:spPr>
              <a:solidFill>
                <a:schemeClr val="accent2">
                  <a:tint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322-4C44-8140-7B85CE6A36F8}"/>
              </c:ext>
            </c:extLst>
          </c:dPt>
          <c:dPt>
            <c:idx val="8"/>
            <c:bubble3D val="0"/>
            <c:spPr>
              <a:solidFill>
                <a:schemeClr val="accent2">
                  <a:tint val="7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322-4C44-8140-7B85CE6A36F8}"/>
              </c:ext>
            </c:extLst>
          </c:dPt>
          <c:dPt>
            <c:idx val="9"/>
            <c:bubble3D val="0"/>
            <c:spPr>
              <a:solidFill>
                <a:schemeClr val="accent2">
                  <a:tint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322-4C44-8140-7B85CE6A36F8}"/>
              </c:ext>
            </c:extLst>
          </c:dPt>
          <c:dPt>
            <c:idx val="10"/>
            <c:bubble3D val="0"/>
            <c:spPr>
              <a:solidFill>
                <a:schemeClr val="accent2">
                  <a:tint val="5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322-4C44-8140-7B85CE6A36F8}"/>
              </c:ext>
            </c:extLst>
          </c:dPt>
          <c:dPt>
            <c:idx val="11"/>
            <c:bubble3D val="0"/>
            <c:spPr>
              <a:solidFill>
                <a:schemeClr val="accent2">
                  <a:tint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322-4C44-8140-7B85CE6A36F8}"/>
              </c:ext>
            </c:extLst>
          </c:dPt>
          <c:dLbls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322-4C44-8140-7B85CE6A36F8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322-4C44-8140-7B85CE6A36F8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322-4C44-8140-7B85CE6A36F8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322-4C44-8140-7B85CE6A36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metadata!$J$39:$J$51</c:f>
              <c:strCache>
                <c:ptCount val="12"/>
                <c:pt idx="0">
                  <c:v>Merced</c:v>
                </c:pt>
                <c:pt idx="1">
                  <c:v>Yankee</c:v>
                </c:pt>
                <c:pt idx="2">
                  <c:v>Tango</c:v>
                </c:pt>
                <c:pt idx="3">
                  <c:v>Tahoe</c:v>
                </c:pt>
                <c:pt idx="4">
                  <c:v>Sierra.a.4</c:v>
                </c:pt>
                <c:pt idx="5">
                  <c:v>Charlie</c:v>
                </c:pt>
                <c:pt idx="6">
                  <c:v>Sierra.a.6</c:v>
                </c:pt>
                <c:pt idx="7">
                  <c:v>Sierra.a.3</c:v>
                </c:pt>
                <c:pt idx="8">
                  <c:v>Arizona</c:v>
                </c:pt>
                <c:pt idx="9">
                  <c:v>Delta</c:v>
                </c:pt>
                <c:pt idx="10">
                  <c:v>Bravo</c:v>
                </c:pt>
                <c:pt idx="11">
                  <c:v>Whiskey</c:v>
                </c:pt>
              </c:strCache>
            </c:strRef>
          </c:cat>
          <c:val>
            <c:numRef>
              <c:f>metadata!$K$39:$K$51</c:f>
              <c:numCache>
                <c:formatCode>General</c:formatCode>
                <c:ptCount val="12"/>
                <c:pt idx="0">
                  <c:v>89</c:v>
                </c:pt>
                <c:pt idx="1">
                  <c:v>83</c:v>
                </c:pt>
                <c:pt idx="2">
                  <c:v>51</c:v>
                </c:pt>
                <c:pt idx="3">
                  <c:v>40</c:v>
                </c:pt>
                <c:pt idx="4">
                  <c:v>24</c:v>
                </c:pt>
                <c:pt idx="5">
                  <c:v>22</c:v>
                </c:pt>
                <c:pt idx="6">
                  <c:v>18</c:v>
                </c:pt>
                <c:pt idx="7">
                  <c:v>17</c:v>
                </c:pt>
                <c:pt idx="8">
                  <c:v>6</c:v>
                </c:pt>
                <c:pt idx="9">
                  <c:v>4</c:v>
                </c:pt>
                <c:pt idx="10">
                  <c:v>3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0322-4C44-8140-7B85CE6A36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247776658338868"/>
          <c:y val="6.0199339454357716E-2"/>
          <c:w val="0.21111880451193832"/>
          <c:h val="0.879600979300100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5E-B147-A74E-C01DC06874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5E-B147-A74E-C01DC068745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5E-B147-A74E-C01DC068745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D5E-B147-A74E-C01DC068745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D5E-B147-A74E-C01DC068745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'MC-pivot'!$AF$20:$AF$24</c:f>
              <c:strCache>
                <c:ptCount val="5"/>
                <c:pt idx="0">
                  <c:v>AIML</c:v>
                </c:pt>
                <c:pt idx="1">
                  <c:v>Google</c:v>
                </c:pt>
                <c:pt idx="2">
                  <c:v>Graph</c:v>
                </c:pt>
                <c:pt idx="3">
                  <c:v>SPEC17</c:v>
                </c:pt>
                <c:pt idx="4">
                  <c:v>Cross-mix</c:v>
                </c:pt>
              </c:strCache>
            </c:strRef>
          </c:cat>
          <c:val>
            <c:numRef>
              <c:f>'MC-pivot'!$AG$20:$AG$24</c:f>
              <c:numCache>
                <c:formatCode>General</c:formatCode>
                <c:ptCount val="5"/>
                <c:pt idx="0">
                  <c:v>99</c:v>
                </c:pt>
                <c:pt idx="1">
                  <c:v>100</c:v>
                </c:pt>
                <c:pt idx="2">
                  <c:v>91</c:v>
                </c:pt>
                <c:pt idx="3">
                  <c:v>94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D5E-B147-A74E-C01DC06874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9.538950715421303E-3"/>
          <c:y val="0.24717232392496127"/>
          <c:w val="0.22614411076198943"/>
          <c:h val="0.423953053089580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'overall-score'!$Q$2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B8C-9645-ABA4-D8A297E3A9FE}"/>
                </c:ext>
              </c:extLst>
            </c:dLbl>
            <c:numFmt formatCode="#,##0.000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'overall-score'!$R$2:$U$2</c:f>
              <c:numCache>
                <c:formatCode>General</c:formatCode>
                <c:ptCount val="4"/>
                <c:pt idx="0">
                  <c:v>1.0039390551207765</c:v>
                </c:pt>
                <c:pt idx="1">
                  <c:v>0.98607735492965098</c:v>
                </c:pt>
                <c:pt idx="2">
                  <c:v>0.98087651969811274</c:v>
                </c:pt>
                <c:pt idx="3">
                  <c:v>0.9902485712051281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'overall-score'!$Q$3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8C-9645-ABA4-D8A297E3A9FE}"/>
                </c:ext>
              </c:extLst>
            </c:dLbl>
            <c:numFmt formatCode="#,##0.000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'overall-score'!$R$3:$U$3</c:f>
              <c:numCache>
                <c:formatCode>General</c:formatCode>
                <c:ptCount val="4"/>
                <c:pt idx="0">
                  <c:v>0.99996375766679979</c:v>
                </c:pt>
                <c:pt idx="1">
                  <c:v>0.98496790987870486</c:v>
                </c:pt>
                <c:pt idx="2">
                  <c:v>1.002287238011182</c:v>
                </c:pt>
                <c:pt idx="3">
                  <c:v>0.99570995070852464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'overall-score'!$Q$4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'overall-score'!$R$4:$U$4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'overall-score'!$Q$5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B8C-9645-ABA4-D8A297E3A9FE}"/>
                </c:ext>
              </c:extLst>
            </c:dLbl>
            <c:numFmt formatCode="#,##0.000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'overall-score'!$R$5:$U$5</c:f>
              <c:numCache>
                <c:formatCode>General</c:formatCode>
                <c:ptCount val="4"/>
                <c:pt idx="0">
                  <c:v>1.0225994477185925</c:v>
                </c:pt>
                <c:pt idx="1">
                  <c:v>0.9867094288451862</c:v>
                </c:pt>
                <c:pt idx="2">
                  <c:v>1.0024538605387368</c:v>
                </c:pt>
                <c:pt idx="3">
                  <c:v>1.0038135990343053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'overall-score'!$Q$6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8C-9645-ABA4-D8A297E3A9FE}"/>
                </c:ext>
              </c:extLst>
            </c:dLbl>
            <c:numFmt formatCode="#,##0.000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'overall-score'!$R$6:$U$6</c:f>
              <c:numCache>
                <c:formatCode>General</c:formatCode>
                <c:ptCount val="4"/>
                <c:pt idx="0">
                  <c:v>1.0330070751809108</c:v>
                </c:pt>
                <c:pt idx="1">
                  <c:v>1.023875533656436</c:v>
                </c:pt>
                <c:pt idx="2">
                  <c:v>0.97625304808057367</c:v>
                </c:pt>
                <c:pt idx="3">
                  <c:v>1.0107357367749892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'overall-score'!$Q$7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B8C-9645-ABA4-D8A297E3A9FE}"/>
                </c:ext>
              </c:extLst>
            </c:dLbl>
            <c:numFmt formatCode="#,##0.000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'overall-score'!$R$7:$U$7</c:f>
              <c:numCache>
                <c:formatCode>General</c:formatCode>
                <c:ptCount val="4"/>
                <c:pt idx="0">
                  <c:v>1.0201262800476278</c:v>
                </c:pt>
                <c:pt idx="1">
                  <c:v>1.026861107782812</c:v>
                </c:pt>
                <c:pt idx="2">
                  <c:v>0.9995835479206957</c:v>
                </c:pt>
                <c:pt idx="3">
                  <c:v>1.0154570993314751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'overall-score'!$Q$8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8C-9645-ABA4-D8A297E3A9FE}"/>
                </c:ext>
              </c:extLst>
            </c:dLbl>
            <c:numFmt formatCode="#,##0.000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'overall-score'!$R$8:$U$8</c:f>
              <c:numCache>
                <c:formatCode>General</c:formatCode>
                <c:ptCount val="4"/>
                <c:pt idx="0">
                  <c:v>1.0264920410606708</c:v>
                </c:pt>
                <c:pt idx="1">
                  <c:v>1.015458549741818</c:v>
                </c:pt>
                <c:pt idx="2">
                  <c:v>1.0057653686075931</c:v>
                </c:pt>
                <c:pt idx="3">
                  <c:v>1.0158700458588279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'overall-score'!$Q$9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B8C-9645-ABA4-D8A297E3A9FE}"/>
                </c:ext>
              </c:extLst>
            </c:dLbl>
            <c:numFmt formatCode="#,##0.000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'overall-score'!$R$9:$U$9</c:f>
              <c:numCache>
                <c:formatCode>General</c:formatCode>
                <c:ptCount val="4"/>
                <c:pt idx="0">
                  <c:v>1.0261992517336276</c:v>
                </c:pt>
                <c:pt idx="1">
                  <c:v>1.0197495662343925</c:v>
                </c:pt>
                <c:pt idx="2">
                  <c:v>1.0190067956999647</c:v>
                </c:pt>
                <c:pt idx="3">
                  <c:v>1.0216467733965371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'overall-score'!$Q$10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numFmt formatCode="#,##0.0000" sourceLinked="0"/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ellipsis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Aptos Light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8C-9645-ABA4-D8A297E3A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'overall-score'!$R$10:$U$10</c:f>
              <c:numCache>
                <c:formatCode>General</c:formatCode>
                <c:ptCount val="4"/>
                <c:pt idx="0">
                  <c:v>1.0516230534839888</c:v>
                </c:pt>
                <c:pt idx="1">
                  <c:v>1.0257383036047387</c:v>
                </c:pt>
                <c:pt idx="2">
                  <c:v>1.0279434183521836</c:v>
                </c:pt>
                <c:pt idx="3">
                  <c:v>1.0350356150597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96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/>
                  <a:t>Score (higher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'overall-score'!$Q$2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'overall-score'!$R$2:$U$2</c:f>
              <c:numCache>
                <c:formatCode>General</c:formatCode>
                <c:ptCount val="4"/>
                <c:pt idx="0">
                  <c:v>1.0039390551207765</c:v>
                </c:pt>
                <c:pt idx="1">
                  <c:v>0.98607735492965098</c:v>
                </c:pt>
                <c:pt idx="2">
                  <c:v>0.98087651969811274</c:v>
                </c:pt>
                <c:pt idx="3">
                  <c:v>0.9902485712051281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'overall-score'!$Q$3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'overall-score'!$R$3:$U$3</c:f>
              <c:numCache>
                <c:formatCode>General</c:formatCode>
                <c:ptCount val="4"/>
                <c:pt idx="0">
                  <c:v>0.99996375766679979</c:v>
                </c:pt>
                <c:pt idx="1">
                  <c:v>0.98496790987870486</c:v>
                </c:pt>
                <c:pt idx="2">
                  <c:v>1.002287238011182</c:v>
                </c:pt>
                <c:pt idx="3">
                  <c:v>0.99570995070852464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'overall-score'!$Q$4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'overall-score'!$R$4:$U$4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'overall-score'!$Q$5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'overall-score'!$R$5:$U$5</c:f>
              <c:numCache>
                <c:formatCode>General</c:formatCode>
                <c:ptCount val="4"/>
                <c:pt idx="0">
                  <c:v>1.0225994477185925</c:v>
                </c:pt>
                <c:pt idx="1">
                  <c:v>0.9867094288451862</c:v>
                </c:pt>
                <c:pt idx="2">
                  <c:v>1.0024538605387368</c:v>
                </c:pt>
                <c:pt idx="3">
                  <c:v>1.0038135990343053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'overall-score'!$Q$6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'overall-score'!$R$6:$U$6</c:f>
              <c:numCache>
                <c:formatCode>General</c:formatCode>
                <c:ptCount val="4"/>
                <c:pt idx="0">
                  <c:v>1.0330070751809108</c:v>
                </c:pt>
                <c:pt idx="1">
                  <c:v>1.023875533656436</c:v>
                </c:pt>
                <c:pt idx="2">
                  <c:v>0.97625304808057367</c:v>
                </c:pt>
                <c:pt idx="3">
                  <c:v>1.0107357367749892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'overall-score'!$Q$7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'overall-score'!$R$7:$U$7</c:f>
              <c:numCache>
                <c:formatCode>General</c:formatCode>
                <c:ptCount val="4"/>
                <c:pt idx="0">
                  <c:v>1.0201262800476278</c:v>
                </c:pt>
                <c:pt idx="1">
                  <c:v>1.026861107782812</c:v>
                </c:pt>
                <c:pt idx="2">
                  <c:v>0.9995835479206957</c:v>
                </c:pt>
                <c:pt idx="3">
                  <c:v>1.0154570993314751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'overall-score'!$Q$8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'overall-score'!$R$8:$U$8</c:f>
              <c:numCache>
                <c:formatCode>General</c:formatCode>
                <c:ptCount val="4"/>
                <c:pt idx="0">
                  <c:v>1.0264920410606708</c:v>
                </c:pt>
                <c:pt idx="1">
                  <c:v>1.015458549741818</c:v>
                </c:pt>
                <c:pt idx="2">
                  <c:v>1.0057653686075931</c:v>
                </c:pt>
                <c:pt idx="3">
                  <c:v>1.0158700458588279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'overall-score'!$Q$9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'overall-score'!$R$9:$U$9</c:f>
              <c:numCache>
                <c:formatCode>General</c:formatCode>
                <c:ptCount val="4"/>
                <c:pt idx="0">
                  <c:v>1.0261992517336276</c:v>
                </c:pt>
                <c:pt idx="1">
                  <c:v>1.0197495662343925</c:v>
                </c:pt>
                <c:pt idx="2">
                  <c:v>1.0190067956999647</c:v>
                </c:pt>
                <c:pt idx="3">
                  <c:v>1.0216467733965371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'overall-score'!$Q$10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'overall-score'!$R$10:$U$10</c:f>
              <c:numCache>
                <c:formatCode>General</c:formatCode>
                <c:ptCount val="4"/>
                <c:pt idx="0">
                  <c:v>1.0516230534839888</c:v>
                </c:pt>
                <c:pt idx="1">
                  <c:v>1.0257383036047387</c:v>
                </c:pt>
                <c:pt idx="2">
                  <c:v>1.0279434183521836</c:v>
                </c:pt>
                <c:pt idx="3">
                  <c:v>1.0350356150597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96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/>
                  <a:t>Score (higher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'overall-score'!$Q$2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'overall-score'!$R$2:$U$2</c:f>
              <c:numCache>
                <c:formatCode>General</c:formatCode>
                <c:ptCount val="4"/>
                <c:pt idx="0">
                  <c:v>1.0039390551207765</c:v>
                </c:pt>
                <c:pt idx="1">
                  <c:v>0.98607735492965098</c:v>
                </c:pt>
                <c:pt idx="2">
                  <c:v>0.98087651969811274</c:v>
                </c:pt>
                <c:pt idx="3">
                  <c:v>0.9902485712051281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'overall-score'!$Q$3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'overall-score'!$R$3:$U$3</c:f>
              <c:numCache>
                <c:formatCode>General</c:formatCode>
                <c:ptCount val="4"/>
                <c:pt idx="0">
                  <c:v>0.99996375766679979</c:v>
                </c:pt>
                <c:pt idx="1">
                  <c:v>0.98496790987870486</c:v>
                </c:pt>
                <c:pt idx="2">
                  <c:v>1.002287238011182</c:v>
                </c:pt>
                <c:pt idx="3">
                  <c:v>0.99570995070852464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'overall-score'!$Q$4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'overall-score'!$R$4:$U$4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'overall-score'!$Q$5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'overall-score'!$R$5:$U$5</c:f>
              <c:numCache>
                <c:formatCode>General</c:formatCode>
                <c:ptCount val="4"/>
                <c:pt idx="0">
                  <c:v>1.0225994477185925</c:v>
                </c:pt>
                <c:pt idx="1">
                  <c:v>0.9867094288451862</c:v>
                </c:pt>
                <c:pt idx="2">
                  <c:v>1.0024538605387368</c:v>
                </c:pt>
                <c:pt idx="3">
                  <c:v>1.0038135990343053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'overall-score'!$Q$6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'overall-score'!$R$6:$U$6</c:f>
              <c:numCache>
                <c:formatCode>General</c:formatCode>
                <c:ptCount val="4"/>
                <c:pt idx="0">
                  <c:v>1.0330070751809108</c:v>
                </c:pt>
                <c:pt idx="1">
                  <c:v>1.023875533656436</c:v>
                </c:pt>
                <c:pt idx="2">
                  <c:v>0.97625304808057367</c:v>
                </c:pt>
                <c:pt idx="3">
                  <c:v>1.0107357367749892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'overall-score'!$Q$7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'overall-score'!$R$7:$U$7</c:f>
              <c:numCache>
                <c:formatCode>General</c:formatCode>
                <c:ptCount val="4"/>
                <c:pt idx="0">
                  <c:v>1.0201262800476278</c:v>
                </c:pt>
                <c:pt idx="1">
                  <c:v>1.026861107782812</c:v>
                </c:pt>
                <c:pt idx="2">
                  <c:v>0.9995835479206957</c:v>
                </c:pt>
                <c:pt idx="3">
                  <c:v>1.0154570993314751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'overall-score'!$Q$8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'overall-score'!$R$8:$U$8</c:f>
              <c:numCache>
                <c:formatCode>General</c:formatCode>
                <c:ptCount val="4"/>
                <c:pt idx="0">
                  <c:v>1.0264920410606708</c:v>
                </c:pt>
                <c:pt idx="1">
                  <c:v>1.015458549741818</c:v>
                </c:pt>
                <c:pt idx="2">
                  <c:v>1.0057653686075931</c:v>
                </c:pt>
                <c:pt idx="3">
                  <c:v>1.0158700458588279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'overall-score'!$Q$9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'overall-score'!$R$9:$U$9</c:f>
              <c:numCache>
                <c:formatCode>General</c:formatCode>
                <c:ptCount val="4"/>
                <c:pt idx="0">
                  <c:v>1.0261992517336276</c:v>
                </c:pt>
                <c:pt idx="1">
                  <c:v>1.0197495662343925</c:v>
                </c:pt>
                <c:pt idx="2">
                  <c:v>1.0190067956999647</c:v>
                </c:pt>
                <c:pt idx="3">
                  <c:v>1.0216467733965371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'overall-score'!$Q$10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'overall-score'!$R$10:$U$10</c:f>
              <c:numCache>
                <c:formatCode>General</c:formatCode>
                <c:ptCount val="4"/>
                <c:pt idx="0">
                  <c:v>1.0516230534839888</c:v>
                </c:pt>
                <c:pt idx="1">
                  <c:v>1.0257383036047387</c:v>
                </c:pt>
                <c:pt idx="2">
                  <c:v>1.0279434183521836</c:v>
                </c:pt>
                <c:pt idx="3">
                  <c:v>1.0350356150597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96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/>
                  <a:t>Score (higher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'overall-score'!$Q$2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'overall-score'!$R$2:$U$2</c:f>
              <c:numCache>
                <c:formatCode>General</c:formatCode>
                <c:ptCount val="4"/>
                <c:pt idx="0">
                  <c:v>1.0039390551207765</c:v>
                </c:pt>
                <c:pt idx="1">
                  <c:v>0.98607735492965098</c:v>
                </c:pt>
                <c:pt idx="2">
                  <c:v>0.98087651969811274</c:v>
                </c:pt>
                <c:pt idx="3">
                  <c:v>0.9902485712051281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'overall-score'!$Q$3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'overall-score'!$R$3:$U$3</c:f>
              <c:numCache>
                <c:formatCode>General</c:formatCode>
                <c:ptCount val="4"/>
                <c:pt idx="0">
                  <c:v>0.99996375766679979</c:v>
                </c:pt>
                <c:pt idx="1">
                  <c:v>0.98496790987870486</c:v>
                </c:pt>
                <c:pt idx="2">
                  <c:v>1.002287238011182</c:v>
                </c:pt>
                <c:pt idx="3">
                  <c:v>0.99570995070852464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'overall-score'!$Q$4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'overall-score'!$R$4:$U$4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'overall-score'!$Q$5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'overall-score'!$R$5:$U$5</c:f>
              <c:numCache>
                <c:formatCode>General</c:formatCode>
                <c:ptCount val="4"/>
                <c:pt idx="0">
                  <c:v>1.0225994477185925</c:v>
                </c:pt>
                <c:pt idx="1">
                  <c:v>0.9867094288451862</c:v>
                </c:pt>
                <c:pt idx="2">
                  <c:v>1.0024538605387368</c:v>
                </c:pt>
                <c:pt idx="3">
                  <c:v>1.0038135990343053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'overall-score'!$Q$6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'overall-score'!$R$6:$U$6</c:f>
              <c:numCache>
                <c:formatCode>General</c:formatCode>
                <c:ptCount val="4"/>
                <c:pt idx="0">
                  <c:v>1.0330070751809108</c:v>
                </c:pt>
                <c:pt idx="1">
                  <c:v>1.023875533656436</c:v>
                </c:pt>
                <c:pt idx="2">
                  <c:v>0.97625304808057367</c:v>
                </c:pt>
                <c:pt idx="3">
                  <c:v>1.0107357367749892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'overall-score'!$Q$7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'overall-score'!$R$7:$U$7</c:f>
              <c:numCache>
                <c:formatCode>General</c:formatCode>
                <c:ptCount val="4"/>
                <c:pt idx="0">
                  <c:v>1.0201262800476278</c:v>
                </c:pt>
                <c:pt idx="1">
                  <c:v>1.026861107782812</c:v>
                </c:pt>
                <c:pt idx="2">
                  <c:v>0.9995835479206957</c:v>
                </c:pt>
                <c:pt idx="3">
                  <c:v>1.0154570993314751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'overall-score'!$Q$8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'overall-score'!$R$8:$U$8</c:f>
              <c:numCache>
                <c:formatCode>General</c:formatCode>
                <c:ptCount val="4"/>
                <c:pt idx="0">
                  <c:v>1.0264920410606708</c:v>
                </c:pt>
                <c:pt idx="1">
                  <c:v>1.015458549741818</c:v>
                </c:pt>
                <c:pt idx="2">
                  <c:v>1.0057653686075931</c:v>
                </c:pt>
                <c:pt idx="3">
                  <c:v>1.0158700458588279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'overall-score'!$Q$9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'overall-score'!$R$9:$U$9</c:f>
              <c:numCache>
                <c:formatCode>General</c:formatCode>
                <c:ptCount val="4"/>
                <c:pt idx="0">
                  <c:v>1.0261992517336276</c:v>
                </c:pt>
                <c:pt idx="1">
                  <c:v>1.0197495662343925</c:v>
                </c:pt>
                <c:pt idx="2">
                  <c:v>1.0190067956999647</c:v>
                </c:pt>
                <c:pt idx="3">
                  <c:v>1.0216467733965371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'overall-score'!$Q$10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'overall-score'!$R$10:$U$10</c:f>
              <c:numCache>
                <c:formatCode>General</c:formatCode>
                <c:ptCount val="4"/>
                <c:pt idx="0">
                  <c:v>1.0516230534839888</c:v>
                </c:pt>
                <c:pt idx="1">
                  <c:v>1.0257383036047387</c:v>
                </c:pt>
                <c:pt idx="2">
                  <c:v>1.0279434183521836</c:v>
                </c:pt>
                <c:pt idx="3">
                  <c:v>1.0350356150597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96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Score (higher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'overall-score'!$Q$2</c:f>
              <c:strCache>
                <c:ptCount val="1"/>
                <c:pt idx="0">
                  <c:v>uMAMA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'overall-score'!$R$2:$U$2</c:f>
              <c:numCache>
                <c:formatCode>General</c:formatCode>
                <c:ptCount val="4"/>
                <c:pt idx="0">
                  <c:v>1.0039390551207765</c:v>
                </c:pt>
                <c:pt idx="1">
                  <c:v>0.98607735492965098</c:v>
                </c:pt>
                <c:pt idx="2">
                  <c:v>0.98087651969811274</c:v>
                </c:pt>
                <c:pt idx="3">
                  <c:v>0.9902485712051281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0-BC41-BEEB-3B39E1111E5C}"/>
            </c:ext>
          </c:extLst>
        </c:ser>
        <c:ser>
          <c:idx val="1"/>
          <c:order val="1"/>
          <c:tx>
            <c:strRef>
              <c:f>'overall-score'!$Q$3</c:f>
              <c:strCache>
                <c:ptCount val="1"/>
                <c:pt idx="0">
                  <c:v>sBerti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'overall-score'!$R$3:$U$3</c:f>
              <c:numCache>
                <c:formatCode>General</c:formatCode>
                <c:ptCount val="4"/>
                <c:pt idx="0">
                  <c:v>0.99996375766679979</c:v>
                </c:pt>
                <c:pt idx="1">
                  <c:v>0.98496790987870486</c:v>
                </c:pt>
                <c:pt idx="2">
                  <c:v>1.002287238011182</c:v>
                </c:pt>
                <c:pt idx="3">
                  <c:v>0.99570995070852464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0-BC41-BEEB-3B39E1111E5C}"/>
            </c:ext>
          </c:extLst>
        </c:ser>
        <c:ser>
          <c:idx val="2"/>
          <c:order val="2"/>
          <c:tx>
            <c:strRef>
              <c:f>'overall-score'!$Q$4</c:f>
              <c:strCache>
                <c:ptCount val="1"/>
                <c:pt idx="0">
                  <c:v>baseline</c:v>
                </c:pt>
              </c:strCache>
            </c:strRef>
          </c:tx>
          <c:spPr>
            <a:pattFill prst="wdUp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'overall-score'!$R$4:$U$4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60-BC41-BEEB-3B39E1111E5C}"/>
            </c:ext>
          </c:extLst>
        </c:ser>
        <c:ser>
          <c:idx val="3"/>
          <c:order val="3"/>
          <c:tx>
            <c:strRef>
              <c:f>'overall-score'!$Q$5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'overall-score'!$R$5:$U$5</c:f>
              <c:numCache>
                <c:formatCode>General</c:formatCode>
                <c:ptCount val="4"/>
                <c:pt idx="0">
                  <c:v>1.0225994477185925</c:v>
                </c:pt>
                <c:pt idx="1">
                  <c:v>0.9867094288451862</c:v>
                </c:pt>
                <c:pt idx="2">
                  <c:v>1.0024538605387368</c:v>
                </c:pt>
                <c:pt idx="3">
                  <c:v>1.0038135990343053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60-BC41-BEEB-3B39E1111E5C}"/>
            </c:ext>
          </c:extLst>
        </c:ser>
        <c:ser>
          <c:idx val="4"/>
          <c:order val="4"/>
          <c:tx>
            <c:strRef>
              <c:f>'overall-score'!$Q$6</c:f>
              <c:strCache>
                <c:ptCount val="1"/>
                <c:pt idx="0">
                  <c:v>Emender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'overall-score'!$R$6:$U$6</c:f>
              <c:numCache>
                <c:formatCode>General</c:formatCode>
                <c:ptCount val="4"/>
                <c:pt idx="0">
                  <c:v>1.0330070751809108</c:v>
                </c:pt>
                <c:pt idx="1">
                  <c:v>1.023875533656436</c:v>
                </c:pt>
                <c:pt idx="2">
                  <c:v>0.97625304808057367</c:v>
                </c:pt>
                <c:pt idx="3">
                  <c:v>1.0107357367749892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60-BC41-BEEB-3B39E1111E5C}"/>
            </c:ext>
          </c:extLst>
        </c:ser>
        <c:ser>
          <c:idx val="5"/>
          <c:order val="5"/>
          <c:tx>
            <c:strRef>
              <c:f>'overall-score'!$Q$7</c:f>
              <c:strCache>
                <c:ptCount val="1"/>
                <c:pt idx="0">
                  <c:v>SPPAM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'overall-score'!$R$7:$U$7</c:f>
              <c:numCache>
                <c:formatCode>General</c:formatCode>
                <c:ptCount val="4"/>
                <c:pt idx="0">
                  <c:v>1.0201262800476278</c:v>
                </c:pt>
                <c:pt idx="1">
                  <c:v>1.026861107782812</c:v>
                </c:pt>
                <c:pt idx="2">
                  <c:v>0.9995835479206957</c:v>
                </c:pt>
                <c:pt idx="3">
                  <c:v>1.0154570993314751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0-BC41-BEEB-3B39E1111E5C}"/>
            </c:ext>
          </c:extLst>
        </c:ser>
        <c:ser>
          <c:idx val="6"/>
          <c:order val="6"/>
          <c:tx>
            <c:strRef>
              <c:f>'overall-score'!$Q$8</c:f>
              <c:strCache>
                <c:ptCount val="1"/>
                <c:pt idx="0">
                  <c:v>EDP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'overall-score'!$R$8:$U$8</c:f>
              <c:numCache>
                <c:formatCode>General</c:formatCode>
                <c:ptCount val="4"/>
                <c:pt idx="0">
                  <c:v>1.0264920410606708</c:v>
                </c:pt>
                <c:pt idx="1">
                  <c:v>1.015458549741818</c:v>
                </c:pt>
                <c:pt idx="2">
                  <c:v>1.0057653686075931</c:v>
                </c:pt>
                <c:pt idx="3">
                  <c:v>1.0158700458588279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0-BC41-BEEB-3B39E1111E5C}"/>
            </c:ext>
          </c:extLst>
        </c:ser>
        <c:ser>
          <c:idx val="7"/>
          <c:order val="7"/>
          <c:tx>
            <c:strRef>
              <c:f>'overall-score'!$Q$9</c:f>
              <c:strCache>
                <c:ptCount val="1"/>
                <c:pt idx="0">
                  <c:v>GBerti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'overall-score'!$R$9:$U$9</c:f>
              <c:numCache>
                <c:formatCode>General</c:formatCode>
                <c:ptCount val="4"/>
                <c:pt idx="0">
                  <c:v>1.0261992517336276</c:v>
                </c:pt>
                <c:pt idx="1">
                  <c:v>1.0197495662343925</c:v>
                </c:pt>
                <c:pt idx="2">
                  <c:v>1.0190067956999647</c:v>
                </c:pt>
                <c:pt idx="3">
                  <c:v>1.0216467733965371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0-BC41-BEEB-3B39E1111E5C}"/>
            </c:ext>
          </c:extLst>
        </c:ser>
        <c:ser>
          <c:idx val="8"/>
          <c:order val="8"/>
          <c:tx>
            <c:strRef>
              <c:f>'overall-score'!$Q$10</c:f>
              <c:strCache>
                <c:ptCount val="1"/>
                <c:pt idx="0">
                  <c:v>BertiGO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'overall-score'!$R$1:$U$1</c:f>
              <c:strCache>
                <c:ptCount val="4"/>
                <c:pt idx="0">
                  <c:v>FullBW</c:v>
                </c:pt>
                <c:pt idx="1">
                  <c:v>LimitBW</c:v>
                </c:pt>
                <c:pt idx="2">
                  <c:v>MC</c:v>
                </c:pt>
                <c:pt idx="3">
                  <c:v>Overall</c:v>
                </c:pt>
              </c:strCache>
            </c:strRef>
          </c:cat>
          <c:val>
            <c:numRef>
              <c:f>'overall-score'!$R$10:$U$10</c:f>
              <c:numCache>
                <c:formatCode>General</c:formatCode>
                <c:ptCount val="4"/>
                <c:pt idx="0">
                  <c:v>1.0516230534839888</c:v>
                </c:pt>
                <c:pt idx="1">
                  <c:v>1.0257383036047387</c:v>
                </c:pt>
                <c:pt idx="2">
                  <c:v>1.0279434183521836</c:v>
                </c:pt>
                <c:pt idx="3">
                  <c:v>1.0350356150597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60-BC41-BEEB-3B39E1111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942272"/>
        <c:axId val="1008654208"/>
      </c:barChart>
      <c:catAx>
        <c:axId val="9039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8654208"/>
        <c:crosses val="autoZero"/>
        <c:auto val="1"/>
        <c:lblAlgn val="ctr"/>
        <c:lblOffset val="100"/>
        <c:noMultiLvlLbl val="0"/>
      </c:catAx>
      <c:valAx>
        <c:axId val="1008654208"/>
        <c:scaling>
          <c:orientation val="minMax"/>
          <c:min val="0.96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tos Light" panose="020B0004020202020204" pitchFamily="34" charset="0"/>
                    <a:ea typeface="+mn-ea"/>
                    <a:cs typeface="+mn-cs"/>
                  </a:defRPr>
                </a:pPr>
                <a:r>
                  <a:rPr lang="en-US"/>
                  <a:t>Score (higher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tos Light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03942272"/>
        <c:crosses val="autoZero"/>
        <c:crossBetween val="between"/>
        <c:majorUnit val="0.0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8.8366697380147297E-2"/>
          <c:y val="1.2543118203383007E-2"/>
          <c:w val="0.89999995684288436"/>
          <c:h val="7.566226182643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ptos Light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 b="0" i="0">
          <a:solidFill>
            <a:schemeClr val="tx1"/>
          </a:solidFill>
          <a:latin typeface="Aptos Light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D0E89-3A36-AB48-967C-D30CE957E4E5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37531-4E0C-2C4D-9363-71389D0A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98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5A6-8977-3B4D-1E44-9DE6E00A0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4BE6C-A8DD-BB22-0ACE-4081D842E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1BA59-5557-0439-FE54-62B1CEEF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B5368-5A6A-D186-3EB4-F5DFF44B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15745346-2824-5D4D-8997-BD03D4014D71}" type="slidenum">
              <a:rPr lang="en-US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6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B717-6B0D-9225-B508-DECEE4B3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7B04E-A988-E288-6833-5F6B6B5FC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9C443-6E38-57F4-1F03-5571F5C1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537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9F1C2-48AD-26C6-6E71-AF0ECA989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A35D5-7186-4AE6-E77C-1342B042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4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8DD536-A897-D8A2-C32A-EA5E8585B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82E68-4756-E255-EC48-7627BB8F6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13BEE-BB37-0675-3A92-365D4D3A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537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4705E-1C65-F891-56A9-A4A33D2C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1FE4-59B2-2FE7-0427-B8545DF2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8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193B-83C2-6E0A-737E-2E6F36E9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3F11A-F543-78D4-A6A4-FC36BFC0D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852BAA1-5DE2-3F6C-CA87-927780DC4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536" y="6448077"/>
            <a:ext cx="1170879" cy="22345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4D68F1-17A4-F48F-756B-44C694271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9478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45346-2824-5D4D-8997-BD03D4014D71}" type="slidenum">
              <a:rPr lang="en-US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985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C9D8-1BF8-E6BA-3A28-72B9B01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7546D-9E38-3566-5240-CF940340F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666A5-5440-12C1-5134-FCD0F146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537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AAAF-8116-EAF2-54BD-FFDBC070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16965-B4DA-B800-5248-23F2F6DB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3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9428-E0FB-35CA-FDAC-61CE8A21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D569-94FE-FCDA-5636-48C53A1BA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7239C-444D-C170-3B20-602C712D6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60790-5F3D-35E4-EFE1-CFB4181A5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537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047EF-2443-4D74-5472-05D0B762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6F09A-20CA-F618-32AE-603BB218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4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2911-4C45-4912-9545-243AA69AE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D12EF-F3A7-5FD8-CB5A-0402AC0AB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C04DF-2D3C-EAF0-4581-1F4B07BE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4618A-B6E1-B50A-8910-D103B5790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23295A-F5D1-0FA9-26F9-ED2E7B2C5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1436F0-1177-D887-9DA5-51A43342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537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BF5960-0895-6647-0F58-1A090522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EA4B2-48E6-B806-1A19-BAC54183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82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DCFC-E8A8-D6F3-AAC4-25571283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70A42-792A-5C1C-EC57-4EFCB064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537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BD183-A004-1CC8-E37F-EE5B305A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A1042-3D99-7445-F91E-0E98DB36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1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9E6904-FE75-8CD6-5DC7-E2FC9788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537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30633-62AA-42AA-AC0D-544124C2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FBA7-2E9B-2B46-9E2C-C3D4AC62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9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6271-A1A6-2A7C-3E22-034C8D09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C9B6-3317-5A70-723E-C42700F81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3DE4E-048C-531D-EB5D-0F6EFE960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FEBDE-E4F2-4F8B-C5A8-DC3CFA94B0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537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63BE0-0DB3-C006-3837-27632E71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4CC29-063E-5CBA-131E-3D9EDB80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A77F-8726-E74B-2F57-8500F4AC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B8003-4D95-CFF2-2D02-8DAF98A12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997E5-A65C-CB51-D6CA-ACB938AF8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9A645-E180-4645-52F6-B90BC564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537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FDEED-4BF8-8FAF-89D2-24104391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BCE86-ED27-D43B-C663-A83DDD91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007C8-5010-5FEF-4362-7BB04AE0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6" y="167269"/>
            <a:ext cx="11586117" cy="839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03254-4CA9-278D-D8AD-76FBFC79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537" y="1159727"/>
            <a:ext cx="11586117" cy="506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662D-6E12-C0F7-13ED-C471AC7BB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9478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45346-2824-5D4D-8997-BD03D4014D71}" type="slidenum">
              <a:rPr lang="en-US" smtClean="0"/>
              <a:pPr/>
              <a:t>‹#›</a:t>
            </a:fld>
            <a:endParaRPr lang="en-US" sz="1600" dirty="0"/>
          </a:p>
        </p:txBody>
      </p:sp>
      <p:sp>
        <p:nvSpPr>
          <p:cNvPr id="9" name="Dikdörtgen 6">
            <a:extLst>
              <a:ext uri="{FF2B5EF4-FFF2-40B4-BE49-F238E27FC236}">
                <a16:creationId xmlns:a16="http://schemas.microsoft.com/office/drawing/2014/main" id="{9C77EFEB-AE3E-B78C-4238-9835E5A3DF78}"/>
              </a:ext>
            </a:extLst>
          </p:cNvPr>
          <p:cNvSpPr/>
          <p:nvPr userDrawn="1"/>
        </p:nvSpPr>
        <p:spPr>
          <a:xfrm>
            <a:off x="2764971" y="-1441319"/>
            <a:ext cx="849085" cy="466531"/>
          </a:xfrm>
          <a:prstGeom prst="rect">
            <a:avLst/>
          </a:prstGeom>
          <a:solidFill>
            <a:srgbClr val="C4D7FC"/>
          </a:solidFill>
          <a:ln w="57150">
            <a:solidFill>
              <a:srgbClr val="629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10" name="Dikdörtgen 7">
            <a:extLst>
              <a:ext uri="{FF2B5EF4-FFF2-40B4-BE49-F238E27FC236}">
                <a16:creationId xmlns:a16="http://schemas.microsoft.com/office/drawing/2014/main" id="{BBDDFFF2-E0BD-2525-CD41-700824436E15}"/>
              </a:ext>
            </a:extLst>
          </p:cNvPr>
          <p:cNvSpPr/>
          <p:nvPr userDrawn="1"/>
        </p:nvSpPr>
        <p:spPr>
          <a:xfrm>
            <a:off x="4608285" y="-1441319"/>
            <a:ext cx="849085" cy="466531"/>
          </a:xfrm>
          <a:prstGeom prst="rect">
            <a:avLst/>
          </a:prstGeom>
          <a:solidFill>
            <a:srgbClr val="DAD3F9"/>
          </a:solidFill>
          <a:ln w="57150">
            <a:solidFill>
              <a:srgbClr val="7A6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8">
            <a:extLst>
              <a:ext uri="{FF2B5EF4-FFF2-40B4-BE49-F238E27FC236}">
                <a16:creationId xmlns:a16="http://schemas.microsoft.com/office/drawing/2014/main" id="{3D5BDC32-E047-C391-A481-86338ADB1A72}"/>
              </a:ext>
            </a:extLst>
          </p:cNvPr>
          <p:cNvSpPr/>
          <p:nvPr userDrawn="1"/>
        </p:nvSpPr>
        <p:spPr>
          <a:xfrm>
            <a:off x="3686628" y="-1441319"/>
            <a:ext cx="849085" cy="466531"/>
          </a:xfrm>
          <a:prstGeom prst="rect">
            <a:avLst/>
          </a:prstGeom>
          <a:solidFill>
            <a:srgbClr val="F9D3E4"/>
          </a:solidFill>
          <a:ln w="57150"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 9">
            <a:extLst>
              <a:ext uri="{FF2B5EF4-FFF2-40B4-BE49-F238E27FC236}">
                <a16:creationId xmlns:a16="http://schemas.microsoft.com/office/drawing/2014/main" id="{5DFA52B4-89E6-1896-04FB-685134397B03}"/>
              </a:ext>
            </a:extLst>
          </p:cNvPr>
          <p:cNvSpPr/>
          <p:nvPr userDrawn="1"/>
        </p:nvSpPr>
        <p:spPr>
          <a:xfrm>
            <a:off x="921656" y="-1441319"/>
            <a:ext cx="849085" cy="466531"/>
          </a:xfrm>
          <a:prstGeom prst="rect">
            <a:avLst/>
          </a:prstGeom>
          <a:solidFill>
            <a:srgbClr val="FFE0D5"/>
          </a:solidFill>
          <a:ln w="57150"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Dikdörtgen 10">
            <a:extLst>
              <a:ext uri="{FF2B5EF4-FFF2-40B4-BE49-F238E27FC236}">
                <a16:creationId xmlns:a16="http://schemas.microsoft.com/office/drawing/2014/main" id="{CD488E25-E517-4775-D611-520EAF29FE6B}"/>
              </a:ext>
            </a:extLst>
          </p:cNvPr>
          <p:cNvSpPr/>
          <p:nvPr userDrawn="1"/>
        </p:nvSpPr>
        <p:spPr>
          <a:xfrm>
            <a:off x="0" y="-1441319"/>
            <a:ext cx="849085" cy="466531"/>
          </a:xfrm>
          <a:prstGeom prst="rect">
            <a:avLst/>
          </a:prstGeom>
          <a:solidFill>
            <a:srgbClr val="FFEBCD"/>
          </a:solidFill>
          <a:ln w="57150">
            <a:solidFill>
              <a:srgbClr val="F493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4" name="Dikdörtgen 22">
            <a:extLst>
              <a:ext uri="{FF2B5EF4-FFF2-40B4-BE49-F238E27FC236}">
                <a16:creationId xmlns:a16="http://schemas.microsoft.com/office/drawing/2014/main" id="{CC878D4F-7BD4-6825-8A84-4AC45B68A3EB}"/>
              </a:ext>
            </a:extLst>
          </p:cNvPr>
          <p:cNvSpPr/>
          <p:nvPr userDrawn="1"/>
        </p:nvSpPr>
        <p:spPr>
          <a:xfrm>
            <a:off x="0" y="-773468"/>
            <a:ext cx="849085" cy="466531"/>
          </a:xfrm>
          <a:prstGeom prst="rect">
            <a:avLst/>
          </a:prstGeom>
          <a:solidFill>
            <a:srgbClr val="FFF3CE"/>
          </a:solidFill>
          <a:ln w="57150">
            <a:solidFill>
              <a:srgbClr val="FFC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15" name="Dikdörtgen 23">
            <a:extLst>
              <a:ext uri="{FF2B5EF4-FFF2-40B4-BE49-F238E27FC236}">
                <a16:creationId xmlns:a16="http://schemas.microsoft.com/office/drawing/2014/main" id="{DFDFEB74-5DC7-BBA8-B529-9A58B72B69E8}"/>
              </a:ext>
            </a:extLst>
          </p:cNvPr>
          <p:cNvSpPr/>
          <p:nvPr userDrawn="1"/>
        </p:nvSpPr>
        <p:spPr>
          <a:xfrm>
            <a:off x="921657" y="-773468"/>
            <a:ext cx="849085" cy="466531"/>
          </a:xfrm>
          <a:prstGeom prst="rect">
            <a:avLst/>
          </a:prstGeom>
          <a:solidFill>
            <a:srgbClr val="FFEADB"/>
          </a:solidFill>
          <a:ln w="57150">
            <a:solidFill>
              <a:srgbClr val="E56D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23">
            <a:extLst>
              <a:ext uri="{FF2B5EF4-FFF2-40B4-BE49-F238E27FC236}">
                <a16:creationId xmlns:a16="http://schemas.microsoft.com/office/drawing/2014/main" id="{2AA61FEF-F27E-D3F6-474E-92F14338A979}"/>
              </a:ext>
            </a:extLst>
          </p:cNvPr>
          <p:cNvSpPr/>
          <p:nvPr userDrawn="1"/>
        </p:nvSpPr>
        <p:spPr>
          <a:xfrm>
            <a:off x="1843314" y="-773468"/>
            <a:ext cx="849085" cy="466531"/>
          </a:xfrm>
          <a:prstGeom prst="rect">
            <a:avLst/>
          </a:prstGeom>
          <a:solidFill>
            <a:srgbClr val="E3F3DB"/>
          </a:solidFill>
          <a:ln w="57150">
            <a:solidFill>
              <a:srgbClr val="6EAD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23">
            <a:extLst>
              <a:ext uri="{FF2B5EF4-FFF2-40B4-BE49-F238E27FC236}">
                <a16:creationId xmlns:a16="http://schemas.microsoft.com/office/drawing/2014/main" id="{05EC8D45-9FA7-E8B9-B84B-BE8DE9F05C54}"/>
              </a:ext>
            </a:extLst>
          </p:cNvPr>
          <p:cNvSpPr/>
          <p:nvPr userDrawn="1"/>
        </p:nvSpPr>
        <p:spPr>
          <a:xfrm>
            <a:off x="2764971" y="-773468"/>
            <a:ext cx="849085" cy="466531"/>
          </a:xfrm>
          <a:prstGeom prst="rect">
            <a:avLst/>
          </a:prstGeom>
          <a:solidFill>
            <a:srgbClr val="E5EFFF"/>
          </a:solidFill>
          <a:ln w="57150">
            <a:solidFill>
              <a:srgbClr val="4473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23">
            <a:extLst>
              <a:ext uri="{FF2B5EF4-FFF2-40B4-BE49-F238E27FC236}">
                <a16:creationId xmlns:a16="http://schemas.microsoft.com/office/drawing/2014/main" id="{14508526-9C9A-C212-A323-B50477F1AF69}"/>
              </a:ext>
            </a:extLst>
          </p:cNvPr>
          <p:cNvSpPr/>
          <p:nvPr userDrawn="1"/>
        </p:nvSpPr>
        <p:spPr>
          <a:xfrm>
            <a:off x="3686628" y="-773468"/>
            <a:ext cx="849085" cy="466531"/>
          </a:xfrm>
          <a:prstGeom prst="rect">
            <a:avLst/>
          </a:prstGeom>
          <a:solidFill>
            <a:srgbClr val="FFE0D6"/>
          </a:solidFill>
          <a:ln w="57150">
            <a:solidFill>
              <a:srgbClr val="C00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23">
            <a:extLst>
              <a:ext uri="{FF2B5EF4-FFF2-40B4-BE49-F238E27FC236}">
                <a16:creationId xmlns:a16="http://schemas.microsoft.com/office/drawing/2014/main" id="{52C4D173-A0EA-B547-B48E-D3C2FC9E94F8}"/>
              </a:ext>
            </a:extLst>
          </p:cNvPr>
          <p:cNvSpPr/>
          <p:nvPr userDrawn="1"/>
        </p:nvSpPr>
        <p:spPr>
          <a:xfrm>
            <a:off x="4608285" y="-773468"/>
            <a:ext cx="849085" cy="466531"/>
          </a:xfrm>
          <a:prstGeom prst="rect">
            <a:avLst/>
          </a:prstGeom>
          <a:solidFill>
            <a:srgbClr val="F1EEFC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23">
            <a:extLst>
              <a:ext uri="{FF2B5EF4-FFF2-40B4-BE49-F238E27FC236}">
                <a16:creationId xmlns:a16="http://schemas.microsoft.com/office/drawing/2014/main" id="{28632F5F-DC3B-228C-04AC-06CB2C94672D}"/>
              </a:ext>
            </a:extLst>
          </p:cNvPr>
          <p:cNvSpPr/>
          <p:nvPr userDrawn="1"/>
        </p:nvSpPr>
        <p:spPr>
          <a:xfrm>
            <a:off x="5529942" y="-773468"/>
            <a:ext cx="849085" cy="466531"/>
          </a:xfrm>
          <a:prstGeom prst="rect">
            <a:avLst/>
          </a:prstGeom>
          <a:solidFill>
            <a:srgbClr val="F2F2F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3">
            <a:extLst>
              <a:ext uri="{FF2B5EF4-FFF2-40B4-BE49-F238E27FC236}">
                <a16:creationId xmlns:a16="http://schemas.microsoft.com/office/drawing/2014/main" id="{59D279EA-D8B5-2DFF-3CDD-04FBC84FCBBB}"/>
              </a:ext>
            </a:extLst>
          </p:cNvPr>
          <p:cNvSpPr/>
          <p:nvPr userDrawn="1"/>
        </p:nvSpPr>
        <p:spPr>
          <a:xfrm>
            <a:off x="6451599" y="-773468"/>
            <a:ext cx="849085" cy="466531"/>
          </a:xfrm>
          <a:prstGeom prst="rect">
            <a:avLst/>
          </a:prstGeom>
          <a:solidFill>
            <a:srgbClr val="F8F5E3"/>
          </a:solidFill>
          <a:ln w="57150">
            <a:solidFill>
              <a:srgbClr val="BF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3">
            <a:extLst>
              <a:ext uri="{FF2B5EF4-FFF2-40B4-BE49-F238E27FC236}">
                <a16:creationId xmlns:a16="http://schemas.microsoft.com/office/drawing/2014/main" id="{8A5EA238-47C7-DF10-D005-3F3507D382B1}"/>
              </a:ext>
            </a:extLst>
          </p:cNvPr>
          <p:cNvSpPr/>
          <p:nvPr userDrawn="1"/>
        </p:nvSpPr>
        <p:spPr>
          <a:xfrm>
            <a:off x="1843312" y="-1441320"/>
            <a:ext cx="849085" cy="466531"/>
          </a:xfrm>
          <a:prstGeom prst="rect">
            <a:avLst/>
          </a:prstGeom>
          <a:solidFill>
            <a:srgbClr val="E4F2DE"/>
          </a:solidFill>
          <a:ln w="57150">
            <a:solidFill>
              <a:srgbClr val="1081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0ED5D388-A413-2667-5702-2B43F66FE055}"/>
              </a:ext>
            </a:extLst>
          </p:cNvPr>
          <p:cNvSpPr/>
          <p:nvPr userDrawn="1"/>
        </p:nvSpPr>
        <p:spPr>
          <a:xfrm>
            <a:off x="12454055" y="4496931"/>
            <a:ext cx="849085" cy="466531"/>
          </a:xfrm>
          <a:prstGeom prst="rect">
            <a:avLst/>
          </a:prstGeom>
          <a:solidFill>
            <a:srgbClr val="0160A0"/>
          </a:solidFill>
          <a:ln>
            <a:solidFill>
              <a:srgbClr val="016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67328EDD-E453-377C-FF4E-F950D1529FDB}"/>
              </a:ext>
            </a:extLst>
          </p:cNvPr>
          <p:cNvSpPr/>
          <p:nvPr userDrawn="1"/>
        </p:nvSpPr>
        <p:spPr>
          <a:xfrm>
            <a:off x="12454055" y="5205997"/>
            <a:ext cx="849085" cy="466531"/>
          </a:xfrm>
          <a:prstGeom prst="rect">
            <a:avLst/>
          </a:prstGeom>
          <a:solidFill>
            <a:srgbClr val="7A62E7"/>
          </a:solidFill>
          <a:ln>
            <a:solidFill>
              <a:srgbClr val="7A6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B3517C1A-623A-9FB9-ED4E-17629B624995}"/>
              </a:ext>
            </a:extLst>
          </p:cNvPr>
          <p:cNvSpPr/>
          <p:nvPr userDrawn="1"/>
        </p:nvSpPr>
        <p:spPr>
          <a:xfrm>
            <a:off x="12454055" y="3787865"/>
            <a:ext cx="849085" cy="466531"/>
          </a:xfrm>
          <a:prstGeom prst="rect">
            <a:avLst/>
          </a:prstGeom>
          <a:solidFill>
            <a:srgbClr val="E1257C"/>
          </a:solidFill>
          <a:ln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CB2A8993-0D2D-E0BB-73AC-6D826651A5FB}"/>
              </a:ext>
            </a:extLst>
          </p:cNvPr>
          <p:cNvSpPr/>
          <p:nvPr userDrawn="1"/>
        </p:nvSpPr>
        <p:spPr>
          <a:xfrm>
            <a:off x="12454055" y="5915062"/>
            <a:ext cx="849085" cy="466531"/>
          </a:xfrm>
          <a:prstGeom prst="rect">
            <a:avLst/>
          </a:prstGeom>
          <a:solidFill>
            <a:srgbClr val="104862"/>
          </a:solidFill>
          <a:ln>
            <a:solidFill>
              <a:srgbClr val="1048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7" name="Dikdörtgen 6">
            <a:extLst>
              <a:ext uri="{FF2B5EF4-FFF2-40B4-BE49-F238E27FC236}">
                <a16:creationId xmlns:a16="http://schemas.microsoft.com/office/drawing/2014/main" id="{48FE8406-1504-5459-45B1-85D2528682A2}"/>
              </a:ext>
            </a:extLst>
          </p:cNvPr>
          <p:cNvSpPr/>
          <p:nvPr userDrawn="1"/>
        </p:nvSpPr>
        <p:spPr>
          <a:xfrm>
            <a:off x="12454055" y="-466531"/>
            <a:ext cx="849085" cy="466531"/>
          </a:xfrm>
          <a:prstGeom prst="rect">
            <a:avLst/>
          </a:prstGeom>
          <a:solidFill>
            <a:srgbClr val="4473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28" name="Dikdörtgen 6">
            <a:extLst>
              <a:ext uri="{FF2B5EF4-FFF2-40B4-BE49-F238E27FC236}">
                <a16:creationId xmlns:a16="http://schemas.microsoft.com/office/drawing/2014/main" id="{9326E34B-132E-58EA-E06D-84228D2B7488}"/>
              </a:ext>
            </a:extLst>
          </p:cNvPr>
          <p:cNvSpPr/>
          <p:nvPr userDrawn="1"/>
        </p:nvSpPr>
        <p:spPr>
          <a:xfrm>
            <a:off x="12454055" y="242535"/>
            <a:ext cx="849085" cy="466531"/>
          </a:xfrm>
          <a:prstGeom prst="rect">
            <a:avLst/>
          </a:prstGeom>
          <a:solidFill>
            <a:srgbClr val="F986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29" name="Dikdörtgen 6">
            <a:extLst>
              <a:ext uri="{FF2B5EF4-FFF2-40B4-BE49-F238E27FC236}">
                <a16:creationId xmlns:a16="http://schemas.microsoft.com/office/drawing/2014/main" id="{ECB1818B-9360-C9F3-EA7A-A3270CD7D088}"/>
              </a:ext>
            </a:extLst>
          </p:cNvPr>
          <p:cNvSpPr/>
          <p:nvPr userDrawn="1"/>
        </p:nvSpPr>
        <p:spPr>
          <a:xfrm>
            <a:off x="12454055" y="951601"/>
            <a:ext cx="849085" cy="466531"/>
          </a:xfrm>
          <a:prstGeom prst="rect">
            <a:avLst/>
          </a:prstGeom>
          <a:solidFill>
            <a:srgbClr val="C00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30" name="Dikdörtgen 6">
            <a:extLst>
              <a:ext uri="{FF2B5EF4-FFF2-40B4-BE49-F238E27FC236}">
                <a16:creationId xmlns:a16="http://schemas.microsoft.com/office/drawing/2014/main" id="{DB4DCFB7-88F2-815B-FB9C-9E49A9693136}"/>
              </a:ext>
            </a:extLst>
          </p:cNvPr>
          <p:cNvSpPr/>
          <p:nvPr userDrawn="1"/>
        </p:nvSpPr>
        <p:spPr>
          <a:xfrm>
            <a:off x="12454055" y="1660667"/>
            <a:ext cx="849085" cy="466531"/>
          </a:xfrm>
          <a:prstGeom prst="rect">
            <a:avLst/>
          </a:prstGeom>
          <a:solidFill>
            <a:srgbClr val="1081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31" name="Dikdörtgen 6">
            <a:extLst>
              <a:ext uri="{FF2B5EF4-FFF2-40B4-BE49-F238E27FC236}">
                <a16:creationId xmlns:a16="http://schemas.microsoft.com/office/drawing/2014/main" id="{B91986E1-D13D-8E57-7027-2FB97EC2C711}"/>
              </a:ext>
            </a:extLst>
          </p:cNvPr>
          <p:cNvSpPr/>
          <p:nvPr userDrawn="1"/>
        </p:nvSpPr>
        <p:spPr>
          <a:xfrm>
            <a:off x="12454055" y="2369733"/>
            <a:ext cx="849085" cy="4665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32" name="Dikdörtgen 6">
            <a:extLst>
              <a:ext uri="{FF2B5EF4-FFF2-40B4-BE49-F238E27FC236}">
                <a16:creationId xmlns:a16="http://schemas.microsoft.com/office/drawing/2014/main" id="{EB0CBA86-DC9B-975F-7100-1D3B73EA6D43}"/>
              </a:ext>
            </a:extLst>
          </p:cNvPr>
          <p:cNvSpPr/>
          <p:nvPr userDrawn="1"/>
        </p:nvSpPr>
        <p:spPr>
          <a:xfrm>
            <a:off x="12454055" y="3078799"/>
            <a:ext cx="849085" cy="466531"/>
          </a:xfrm>
          <a:prstGeom prst="rect">
            <a:avLst/>
          </a:prstGeom>
          <a:solidFill>
            <a:srgbClr val="FBE5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33" name="Dikdörtgen 22">
            <a:extLst>
              <a:ext uri="{FF2B5EF4-FFF2-40B4-BE49-F238E27FC236}">
                <a16:creationId xmlns:a16="http://schemas.microsoft.com/office/drawing/2014/main" id="{1BBC4E49-B067-56DE-634D-23D5B6C20DF0}"/>
              </a:ext>
            </a:extLst>
          </p:cNvPr>
          <p:cNvSpPr/>
          <p:nvPr userDrawn="1"/>
        </p:nvSpPr>
        <p:spPr>
          <a:xfrm>
            <a:off x="12454055" y="6624127"/>
            <a:ext cx="849085" cy="466531"/>
          </a:xfrm>
          <a:prstGeom prst="rect">
            <a:avLst/>
          </a:prstGeom>
          <a:solidFill>
            <a:srgbClr val="FFE69A"/>
          </a:solidFill>
          <a:ln>
            <a:solidFill>
              <a:srgbClr val="FFE6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  <p:sp>
        <p:nvSpPr>
          <p:cNvPr id="34" name="Dikdörtgen 22">
            <a:extLst>
              <a:ext uri="{FF2B5EF4-FFF2-40B4-BE49-F238E27FC236}">
                <a16:creationId xmlns:a16="http://schemas.microsoft.com/office/drawing/2014/main" id="{E9A4DE2F-EEB6-4D59-619D-28993B44082D}"/>
              </a:ext>
            </a:extLst>
          </p:cNvPr>
          <p:cNvSpPr/>
          <p:nvPr userDrawn="1"/>
        </p:nvSpPr>
        <p:spPr>
          <a:xfrm>
            <a:off x="12454055" y="7333192"/>
            <a:ext cx="849085" cy="46653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F2F2F2"/>
              </a:solidFill>
            </a:endParaRPr>
          </a:p>
        </p:txBody>
      </p:sp>
      <p:sp>
        <p:nvSpPr>
          <p:cNvPr id="35" name="Dikdörtgen 6">
            <a:extLst>
              <a:ext uri="{FF2B5EF4-FFF2-40B4-BE49-F238E27FC236}">
                <a16:creationId xmlns:a16="http://schemas.microsoft.com/office/drawing/2014/main" id="{236D3C00-F0BE-FBAE-5EC2-6B23F4FFF576}"/>
              </a:ext>
            </a:extLst>
          </p:cNvPr>
          <p:cNvSpPr/>
          <p:nvPr userDrawn="1"/>
        </p:nvSpPr>
        <p:spPr>
          <a:xfrm>
            <a:off x="12454054" y="-1175597"/>
            <a:ext cx="849085" cy="466531"/>
          </a:xfrm>
          <a:prstGeom prst="rect">
            <a:avLst/>
          </a:prstGeom>
          <a:solidFill>
            <a:srgbClr val="15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6292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1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safari.ethz.ch/hpca26-MCCSys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wtg4sTp1qw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github.com/CMU-SAFARI/DPC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1953B-C76D-43B0-931B-3E7C32D83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13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4E1639-D1F1-544E-7B39-B4F8840812A7}"/>
              </a:ext>
            </a:extLst>
          </p:cNvPr>
          <p:cNvSpPr/>
          <p:nvPr/>
        </p:nvSpPr>
        <p:spPr>
          <a:xfrm>
            <a:off x="-251792" y="1585085"/>
            <a:ext cx="12695583" cy="205408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3E51A-8A74-F6CE-9E22-FFD19F15AD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DPC4 Results, Awards,</a:t>
            </a:r>
            <a:br>
              <a:rPr lang="en-US" b="1" dirty="0"/>
            </a:br>
            <a:r>
              <a:rPr lang="en-US" b="1" dirty="0"/>
              <a:t>and 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B6BEB-F6AD-62CA-6FC3-4CCCCC334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809" y="3856382"/>
            <a:ext cx="11476382" cy="266368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Co-located with HPCA 2026</a:t>
            </a:r>
          </a:p>
          <a:p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Organizers: Rahul Bera, Konstantinos Kanellopoulos, and Onur Mutlu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February 1, 2026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324749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D30826-1230-B109-F9BB-9C858F22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3</a:t>
            </a:r>
            <a:r>
              <a:rPr lang="en-US" baseline="30000" dirty="0"/>
              <a:t>rd</a:t>
            </a:r>
            <a:r>
              <a:rPr lang="en-US" dirty="0"/>
              <a:t> Place - I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5FF9B97-9EF1-5EA4-4C8F-04244B7B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159727"/>
            <a:ext cx="6472663" cy="3094773"/>
          </a:xfrm>
        </p:spPr>
        <p:txBody>
          <a:bodyPr/>
          <a:lstStyle/>
          <a:p>
            <a:r>
              <a:rPr lang="en-US" i="1" dirty="0"/>
              <a:t>“</a:t>
            </a:r>
            <a:r>
              <a:rPr lang="en-US" b="1" i="1" dirty="0"/>
              <a:t>SPPAM: Signature Pattern Prediction and Access-Map Prefetcher</a:t>
            </a:r>
            <a:r>
              <a:rPr lang="en-US" i="1" dirty="0"/>
              <a:t>”</a:t>
            </a:r>
          </a:p>
          <a:p>
            <a:endParaRPr lang="en-US" dirty="0"/>
          </a:p>
          <a:p>
            <a:pPr lvl="1"/>
            <a:r>
              <a:rPr lang="en-US" dirty="0"/>
              <a:t>Maccoy Merrell, Lei Wang, Paul Gratz, and </a:t>
            </a:r>
            <a:r>
              <a:rPr lang="en-US" dirty="0" err="1"/>
              <a:t>Savros</a:t>
            </a:r>
            <a:r>
              <a:rPr lang="en-US" dirty="0"/>
              <a:t> Kalafatis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Texas A&amp;M University</a:t>
            </a:r>
          </a:p>
        </p:txBody>
      </p:sp>
      <p:pic>
        <p:nvPicPr>
          <p:cNvPr id="19" name="Content Placeholder 15">
            <a:extLst>
              <a:ext uri="{FF2B5EF4-FFF2-40B4-BE49-F238E27FC236}">
                <a16:creationId xmlns:a16="http://schemas.microsoft.com/office/drawing/2014/main" id="{43743AD7-BE44-3A0F-FEF2-4278FA75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336" y="114331"/>
            <a:ext cx="4919664" cy="662933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0F9F271-4064-10D5-96BE-16EAE5BBE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512" t="15127" r="13439" b="26252"/>
          <a:stretch>
            <a:fillRect/>
          </a:stretch>
        </p:blipFill>
        <p:spPr>
          <a:xfrm>
            <a:off x="5079150" y="3404919"/>
            <a:ext cx="1897118" cy="18498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06BC8A9-FA31-F836-DAA6-546AD12BA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620" t="14418" r="20712" b="25731"/>
          <a:stretch>
            <a:fillRect/>
          </a:stretch>
        </p:blipFill>
        <p:spPr>
          <a:xfrm>
            <a:off x="3379795" y="4329848"/>
            <a:ext cx="1666870" cy="20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2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CEE92-1167-BEC8-632A-84E70852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5E712E-9C3F-07EE-EDD3-E543B629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3</a:t>
            </a:r>
            <a:r>
              <a:rPr lang="en-US" baseline="30000" dirty="0"/>
              <a:t>rd</a:t>
            </a:r>
            <a:r>
              <a:rPr lang="en-US" dirty="0"/>
              <a:t> Place - II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C864B38-F402-40D6-4F87-8A19DE624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159727"/>
            <a:ext cx="6472663" cy="3094773"/>
          </a:xfrm>
        </p:spPr>
        <p:txBody>
          <a:bodyPr/>
          <a:lstStyle/>
          <a:p>
            <a:r>
              <a:rPr lang="en-US" i="1" dirty="0"/>
              <a:t>“</a:t>
            </a:r>
            <a:r>
              <a:rPr lang="en-US" b="1" i="1" dirty="0"/>
              <a:t>The Entangling Data Prefetcher</a:t>
            </a:r>
            <a:r>
              <a:rPr lang="en-US" i="1" dirty="0"/>
              <a:t>”</a:t>
            </a:r>
          </a:p>
          <a:p>
            <a:endParaRPr lang="en-US" dirty="0"/>
          </a:p>
          <a:p>
            <a:pPr lvl="1"/>
            <a:r>
              <a:rPr lang="en-US" dirty="0"/>
              <a:t>Agustin Navarro Torres, Simranjit Singh, </a:t>
            </a:r>
            <a:r>
              <a:rPr lang="en-US" dirty="0" err="1"/>
              <a:t>Biswabandan</a:t>
            </a:r>
            <a:r>
              <a:rPr lang="en-US" dirty="0"/>
              <a:t> Panda, and Alberto Ros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University of Zaragoza, IIT Bombay, and University of Murcia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3680F58-4F73-68EC-95D0-BB527C6B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12" t="15127" r="13439" b="26252"/>
          <a:stretch>
            <a:fillRect/>
          </a:stretch>
        </p:blipFill>
        <p:spPr>
          <a:xfrm>
            <a:off x="2092157" y="4474409"/>
            <a:ext cx="1897118" cy="18498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633063-2299-9ABB-C973-49013DF74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391" y="167269"/>
            <a:ext cx="4845262" cy="65234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F78CB0-E1C9-4744-14D7-51329138A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986" t="13277" r="20560" b="24881"/>
          <a:stretch>
            <a:fillRect/>
          </a:stretch>
        </p:blipFill>
        <p:spPr>
          <a:xfrm>
            <a:off x="4203275" y="3763882"/>
            <a:ext cx="2133600" cy="27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542-6771-375C-6806-33F6A295B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978579-BDBC-4FE0-699E-25961F3E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Place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D17695A-D64B-E5AA-F4BE-A2D1202E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159727"/>
            <a:ext cx="6472663" cy="3094773"/>
          </a:xfrm>
        </p:spPr>
        <p:txBody>
          <a:bodyPr>
            <a:normAutofit/>
          </a:bodyPr>
          <a:lstStyle/>
          <a:p>
            <a:r>
              <a:rPr lang="en-US" i="1" dirty="0"/>
              <a:t>“</a:t>
            </a:r>
            <a:r>
              <a:rPr lang="en-US" b="1" i="1" dirty="0"/>
              <a:t>Global Berti: Simultaneous Streaming and Spatial Prefetching</a:t>
            </a:r>
            <a:r>
              <a:rPr lang="en-US" i="1" dirty="0"/>
              <a:t>”</a:t>
            </a:r>
          </a:p>
          <a:p>
            <a:endParaRPr lang="en-US" dirty="0"/>
          </a:p>
          <a:p>
            <a:pPr lvl="1"/>
            <a:r>
              <a:rPr lang="en-US" dirty="0"/>
              <a:t>Gilead </a:t>
            </a:r>
            <a:r>
              <a:rPr lang="en-US" dirty="0" err="1"/>
              <a:t>Posluns</a:t>
            </a:r>
            <a:r>
              <a:rPr lang="en-US" dirty="0"/>
              <a:t> and Mark Jeffrey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University of Toronto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F4DBAC-D0A0-189B-E088-BBD9EAC38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86" t="13277" r="20560" b="24881"/>
          <a:stretch>
            <a:fillRect/>
          </a:stretch>
        </p:blipFill>
        <p:spPr>
          <a:xfrm flipH="1">
            <a:off x="2031999" y="3910437"/>
            <a:ext cx="2381873" cy="2780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7DDE97-62BF-FBE3-3916-D32705ED2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628" y="130789"/>
            <a:ext cx="4876800" cy="655994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864B14-EE53-A1AF-FC78-B4F0CD3A3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048" t="14562" r="13451" b="24969"/>
          <a:stretch>
            <a:fillRect/>
          </a:stretch>
        </p:blipFill>
        <p:spPr>
          <a:xfrm>
            <a:off x="4694655" y="3657600"/>
            <a:ext cx="220579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FBF19-8406-38A9-2BEB-07EAA278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D021DA-7EE2-F976-F8DF-64361F2C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of DPC4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CEE24AF-FC1C-D6A3-A95A-A7DF57263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159727"/>
            <a:ext cx="6472663" cy="3094773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“</a:t>
            </a:r>
            <a:r>
              <a:rPr lang="en-US" b="1" i="1" dirty="0"/>
              <a:t>Pushing the Limits of Berti Prefetcher</a:t>
            </a:r>
            <a:r>
              <a:rPr lang="en-US" i="1" dirty="0"/>
              <a:t>”</a:t>
            </a:r>
          </a:p>
          <a:p>
            <a:endParaRPr lang="en-US" dirty="0"/>
          </a:p>
          <a:p>
            <a:pPr lvl="1"/>
            <a:r>
              <a:rPr lang="en-US" dirty="0"/>
              <a:t>Simranjit Singh, Agustin Navarro Torres, and Alberto Ros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University of Murcia and University of Zaragoza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5590F0-2271-E303-27DF-8F515B87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48" t="14562" r="13451" b="24969"/>
          <a:stretch>
            <a:fillRect/>
          </a:stretch>
        </p:blipFill>
        <p:spPr>
          <a:xfrm>
            <a:off x="1709776" y="4254500"/>
            <a:ext cx="2205790" cy="223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DE0C7-B8AE-9975-2F99-20E9128F5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11" y="167269"/>
            <a:ext cx="4834734" cy="65234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AAE377C-726E-B8BA-E4E1-FC7CDF48E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72" t="7573" r="5373" b="18834"/>
          <a:stretch>
            <a:fillRect/>
          </a:stretch>
        </p:blipFill>
        <p:spPr>
          <a:xfrm>
            <a:off x="4347399" y="4254500"/>
            <a:ext cx="2027968" cy="20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6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3C83E-062F-F279-5268-F7C90384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Legend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9A97-97F2-E221-048F-D6A78AD09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14</a:t>
            </a:fld>
            <a:endParaRPr lang="en-US" sz="16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C1AB4B8-4D52-D548-4010-08E25A352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041673"/>
              </p:ext>
            </p:extLst>
          </p:nvPr>
        </p:nvGraphicFramePr>
        <p:xfrm>
          <a:off x="82550" y="1185863"/>
          <a:ext cx="120269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754">
                  <a:extLst>
                    <a:ext uri="{9D8B030D-6E8A-4147-A177-3AD203B41FA5}">
                      <a16:colId xmlns:a16="http://schemas.microsoft.com/office/drawing/2014/main" val="477018513"/>
                    </a:ext>
                  </a:extLst>
                </a:gridCol>
                <a:gridCol w="10345146">
                  <a:extLst>
                    <a:ext uri="{9D8B030D-6E8A-4147-A177-3AD203B41FA5}">
                      <a16:colId xmlns:a16="http://schemas.microsoft.com/office/drawing/2014/main" val="3723211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4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VIP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Crossing the Boundary: Virtual-Address Based Inter-Page Prefetching for Lower Level Caches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13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SPPAM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SPPAM: Signature Pattern Prediction and Access-Map Prefetcher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4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Emender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Emender</a:t>
                      </a:r>
                      <a:r>
                        <a:rPr lang="en-US" sz="2000" dirty="0"/>
                        <a:t>: Optimizing Prefetch Priority and Throttling in </a:t>
                      </a:r>
                      <a:r>
                        <a:rPr lang="en-US" sz="2000" dirty="0" err="1"/>
                        <a:t>VBerti+Pythia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97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sBerti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sBerti</a:t>
                      </a:r>
                      <a:r>
                        <a:rPr lang="en-US" sz="2000" dirty="0"/>
                        <a:t>: Enhancing Berti with a Smart Stride Prefetcher for Better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61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BertiGO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Pushing the limits of the Berti prefetcher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EDP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Entangling Data Prefetcher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14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uMAMA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Performance-Driven Composite Prefetching with Bandits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3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GBerti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Global Berti: Simultaneous Streaming and Spatial Prefetching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978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67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FF8F9-4324-002F-9761-F940A8DC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Score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A1F4D-67DF-A585-4C91-15D5018E3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15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C878F8-D580-9A97-FE7A-11E97F6D86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921254"/>
              </p:ext>
            </p:extLst>
          </p:nvPr>
        </p:nvGraphicFramePr>
        <p:xfrm>
          <a:off x="334963" y="1160463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92A1CA-1711-7C73-3925-C6CEDD7510E6}"/>
              </a:ext>
            </a:extLst>
          </p:cNvPr>
          <p:cNvCxnSpPr/>
          <p:nvPr/>
        </p:nvCxnSpPr>
        <p:spPr>
          <a:xfrm>
            <a:off x="1549400" y="4140200"/>
            <a:ext cx="10236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63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70363-D213-6CA1-7248-3F5388AB5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A685-F9BD-038F-78C6-2752C681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Score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D4EC2-FE7B-69DA-74BA-1709E49A1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16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208C55E-E23F-E814-BC12-DD77BB4A33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4963" y="1160463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50C05-CCD0-C2FF-D270-B9A96C7E0ED5}"/>
              </a:ext>
            </a:extLst>
          </p:cNvPr>
          <p:cNvCxnSpPr/>
          <p:nvPr/>
        </p:nvCxnSpPr>
        <p:spPr>
          <a:xfrm>
            <a:off x="1549400" y="4140200"/>
            <a:ext cx="10236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own Arrow 7">
            <a:extLst>
              <a:ext uri="{FF2B5EF4-FFF2-40B4-BE49-F238E27FC236}">
                <a16:creationId xmlns:a16="http://schemas.microsoft.com/office/drawing/2014/main" id="{EA0E15E3-7B7C-0036-DE25-95EB72EA6424}"/>
              </a:ext>
            </a:extLst>
          </p:cNvPr>
          <p:cNvSpPr/>
          <p:nvPr/>
        </p:nvSpPr>
        <p:spPr>
          <a:xfrm>
            <a:off x="3568700" y="1866903"/>
            <a:ext cx="444500" cy="253998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BB9F279-9A90-97E2-4AA1-B7B36A91A382}"/>
              </a:ext>
            </a:extLst>
          </p:cNvPr>
          <p:cNvSpPr/>
          <p:nvPr/>
        </p:nvSpPr>
        <p:spPr>
          <a:xfrm>
            <a:off x="6127750" y="2863853"/>
            <a:ext cx="444500" cy="253998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55A5748-EED7-9608-2BAA-CC2BB70516D2}"/>
              </a:ext>
            </a:extLst>
          </p:cNvPr>
          <p:cNvSpPr/>
          <p:nvPr/>
        </p:nvSpPr>
        <p:spPr>
          <a:xfrm>
            <a:off x="8686800" y="2717800"/>
            <a:ext cx="444500" cy="253998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50F8738-CD08-B557-CD03-47656D4DC7F6}"/>
              </a:ext>
            </a:extLst>
          </p:cNvPr>
          <p:cNvSpPr/>
          <p:nvPr/>
        </p:nvSpPr>
        <p:spPr>
          <a:xfrm>
            <a:off x="11237177" y="2489202"/>
            <a:ext cx="444500" cy="253998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7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CFE66-C029-6217-DDCF-169A7AD0A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4AF2-FE08-FB12-5DC1-08DF90C4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Score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92757-5EA6-D3E6-5A47-1F4A7E3B4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17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9C5C3C-C606-5F7D-04C5-D3EC6D9723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4963" y="1160463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F82EBF-28A9-BC98-7F46-E8B745861D19}"/>
              </a:ext>
            </a:extLst>
          </p:cNvPr>
          <p:cNvCxnSpPr/>
          <p:nvPr/>
        </p:nvCxnSpPr>
        <p:spPr>
          <a:xfrm>
            <a:off x="1549400" y="4140200"/>
            <a:ext cx="10236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own Arrow 7">
            <a:extLst>
              <a:ext uri="{FF2B5EF4-FFF2-40B4-BE49-F238E27FC236}">
                <a16:creationId xmlns:a16="http://schemas.microsoft.com/office/drawing/2014/main" id="{4CE63D45-350A-7FF1-D27F-0C3415EB755C}"/>
              </a:ext>
            </a:extLst>
          </p:cNvPr>
          <p:cNvSpPr/>
          <p:nvPr/>
        </p:nvSpPr>
        <p:spPr>
          <a:xfrm>
            <a:off x="3568700" y="1866903"/>
            <a:ext cx="444500" cy="253998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F0120F3-F027-BB83-B865-BEA33667E0D5}"/>
              </a:ext>
            </a:extLst>
          </p:cNvPr>
          <p:cNvSpPr/>
          <p:nvPr/>
        </p:nvSpPr>
        <p:spPr>
          <a:xfrm>
            <a:off x="6127750" y="2863853"/>
            <a:ext cx="444500" cy="253998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301030F-E9ED-5A33-54DC-B7DD3B3F5467}"/>
              </a:ext>
            </a:extLst>
          </p:cNvPr>
          <p:cNvSpPr/>
          <p:nvPr/>
        </p:nvSpPr>
        <p:spPr>
          <a:xfrm>
            <a:off x="8686800" y="2717800"/>
            <a:ext cx="444500" cy="253998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2C27E5E-8EEF-B70E-62A9-BC6EA86446E6}"/>
              </a:ext>
            </a:extLst>
          </p:cNvPr>
          <p:cNvSpPr/>
          <p:nvPr/>
        </p:nvSpPr>
        <p:spPr>
          <a:xfrm>
            <a:off x="11237177" y="2489202"/>
            <a:ext cx="444500" cy="253998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B001F9-B2BC-4DEE-07B0-0974AF3D7FFC}"/>
              </a:ext>
            </a:extLst>
          </p:cNvPr>
          <p:cNvSpPr/>
          <p:nvPr/>
        </p:nvSpPr>
        <p:spPr>
          <a:xfrm>
            <a:off x="205120" y="1041722"/>
            <a:ext cx="11781757" cy="57572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64;p5">
            <a:extLst>
              <a:ext uri="{FF2B5EF4-FFF2-40B4-BE49-F238E27FC236}">
                <a16:creationId xmlns:a16="http://schemas.microsoft.com/office/drawing/2014/main" id="{A79113AF-67BF-64D2-D0D8-D6BF6C78B89E}"/>
              </a:ext>
            </a:extLst>
          </p:cNvPr>
          <p:cNvSpPr/>
          <p:nvPr/>
        </p:nvSpPr>
        <p:spPr>
          <a:xfrm>
            <a:off x="-172677" y="2878823"/>
            <a:ext cx="12537350" cy="1100354"/>
          </a:xfrm>
          <a:prstGeom prst="rect">
            <a:avLst/>
          </a:prstGeom>
          <a:solidFill>
            <a:srgbClr val="FFE699"/>
          </a:solidFill>
          <a:ln w="28575">
            <a:solidFill>
              <a:schemeClr val="tx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 err="1">
                <a:solidFill>
                  <a:srgbClr val="C00000"/>
                </a:solidFill>
                <a:cs typeface="Poppins Medium"/>
                <a:sym typeface="Poppins Medium"/>
              </a:rPr>
              <a:t>BertiGO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Poppins Medium"/>
              </a:rPr>
              <a:t> is almost consistently the best </a:t>
            </a:r>
            <a:r>
              <a:rPr lang="en-US" sz="3200" b="1" kern="0" dirty="0">
                <a:solidFill>
                  <a:schemeClr val="tx2"/>
                </a:solidFill>
                <a:cs typeface="Poppins Medium"/>
                <a:sym typeface="Poppins Medium"/>
              </a:rPr>
              <a:t>across all three scores</a:t>
            </a:r>
            <a:endParaRPr lang="en-US" sz="3200" b="1" kern="0" dirty="0">
              <a:solidFill>
                <a:srgbClr val="C00000"/>
              </a:solidFill>
              <a:cs typeface="Poppins Medium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00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6092A-57CA-3999-BD55-7EC851002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2BC8-C71C-BE30-3CA8-1938F061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Score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355E6-A28A-375F-86FE-0A6A93EBB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18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A8AFC5-73B2-008A-F134-B158741B19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4963" y="1160463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311C1-B308-6601-283F-BEBC1CCD8BAF}"/>
              </a:ext>
            </a:extLst>
          </p:cNvPr>
          <p:cNvCxnSpPr/>
          <p:nvPr/>
        </p:nvCxnSpPr>
        <p:spPr>
          <a:xfrm>
            <a:off x="1549400" y="4140200"/>
            <a:ext cx="10236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5C91183-BB4C-9E9D-87D8-803E48D064FC}"/>
              </a:ext>
            </a:extLst>
          </p:cNvPr>
          <p:cNvSpPr/>
          <p:nvPr/>
        </p:nvSpPr>
        <p:spPr>
          <a:xfrm rot="18335644">
            <a:off x="7884116" y="3307457"/>
            <a:ext cx="1514640" cy="368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3FA853-921B-DCEB-4EBC-274584972F1E}"/>
              </a:ext>
            </a:extLst>
          </p:cNvPr>
          <p:cNvSpPr/>
          <p:nvPr/>
        </p:nvSpPr>
        <p:spPr>
          <a:xfrm rot="18335644">
            <a:off x="10509183" y="2916775"/>
            <a:ext cx="1514640" cy="368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217B51-D44F-90E1-CA97-374E0433DDF1}"/>
              </a:ext>
            </a:extLst>
          </p:cNvPr>
          <p:cNvSpPr/>
          <p:nvPr/>
        </p:nvSpPr>
        <p:spPr>
          <a:xfrm rot="18960438">
            <a:off x="5414483" y="3216858"/>
            <a:ext cx="1363032" cy="368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54BFBC-C59B-9FD1-26A6-8E8865F94C30}"/>
              </a:ext>
            </a:extLst>
          </p:cNvPr>
          <p:cNvSpPr/>
          <p:nvPr/>
        </p:nvSpPr>
        <p:spPr>
          <a:xfrm rot="18335644">
            <a:off x="2858448" y="2275751"/>
            <a:ext cx="1514640" cy="9487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609B-B463-BBD3-FA7A-B9D44C5FB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896D-751C-D466-F4F3-FD62446A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Score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34B0C-8D22-41AF-644F-DD39305D0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19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EE748FB-DEF7-CA54-CE42-49295D6437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4963" y="1160463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4BE67A-D7DC-8694-E9C7-3693217F19E2}"/>
              </a:ext>
            </a:extLst>
          </p:cNvPr>
          <p:cNvCxnSpPr/>
          <p:nvPr/>
        </p:nvCxnSpPr>
        <p:spPr>
          <a:xfrm>
            <a:off x="1549400" y="4140200"/>
            <a:ext cx="10236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964A82F-E888-552C-B58D-36509B509508}"/>
              </a:ext>
            </a:extLst>
          </p:cNvPr>
          <p:cNvSpPr/>
          <p:nvPr/>
        </p:nvSpPr>
        <p:spPr>
          <a:xfrm rot="18335644">
            <a:off x="7884116" y="3307457"/>
            <a:ext cx="1514640" cy="368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6DEE84-8C5F-092A-9FD2-84657B9B8CF2}"/>
              </a:ext>
            </a:extLst>
          </p:cNvPr>
          <p:cNvSpPr/>
          <p:nvPr/>
        </p:nvSpPr>
        <p:spPr>
          <a:xfrm rot="18335644">
            <a:off x="10509183" y="2916775"/>
            <a:ext cx="1514640" cy="368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5FA609-0878-D425-185A-35D1B35500D3}"/>
              </a:ext>
            </a:extLst>
          </p:cNvPr>
          <p:cNvSpPr/>
          <p:nvPr/>
        </p:nvSpPr>
        <p:spPr>
          <a:xfrm rot="18960438">
            <a:off x="5414483" y="3216858"/>
            <a:ext cx="1363032" cy="368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AC6741-2423-1BA8-562F-4C05071ED713}"/>
              </a:ext>
            </a:extLst>
          </p:cNvPr>
          <p:cNvSpPr/>
          <p:nvPr/>
        </p:nvSpPr>
        <p:spPr>
          <a:xfrm rot="18335644">
            <a:off x="2858448" y="2275751"/>
            <a:ext cx="1514640" cy="9487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61356-ACDE-3C4F-CC34-D4014300F28C}"/>
              </a:ext>
            </a:extLst>
          </p:cNvPr>
          <p:cNvSpPr/>
          <p:nvPr/>
        </p:nvSpPr>
        <p:spPr>
          <a:xfrm>
            <a:off x="205120" y="1041722"/>
            <a:ext cx="11781757" cy="57572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664;p5">
            <a:extLst>
              <a:ext uri="{FF2B5EF4-FFF2-40B4-BE49-F238E27FC236}">
                <a16:creationId xmlns:a16="http://schemas.microsoft.com/office/drawing/2014/main" id="{570A6044-9754-9744-BDC2-33967734938C}"/>
              </a:ext>
            </a:extLst>
          </p:cNvPr>
          <p:cNvSpPr/>
          <p:nvPr/>
        </p:nvSpPr>
        <p:spPr>
          <a:xfrm>
            <a:off x="-172677" y="2768601"/>
            <a:ext cx="12537350" cy="1320798"/>
          </a:xfrm>
          <a:prstGeom prst="rect">
            <a:avLst/>
          </a:prstGeom>
          <a:solidFill>
            <a:srgbClr val="FFE699"/>
          </a:solidFill>
          <a:ln w="28575">
            <a:solidFill>
              <a:schemeClr val="tx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 err="1">
                <a:solidFill>
                  <a:srgbClr val="C00000"/>
                </a:solidFill>
                <a:cs typeface="Poppins Medium"/>
                <a:sym typeface="Poppins Medium"/>
              </a:rPr>
              <a:t>BertiGO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Poppins Medium"/>
              </a:rPr>
              <a:t>, </a:t>
            </a:r>
            <a:r>
              <a:rPr lang="en-US" sz="3200" b="1" kern="0" dirty="0" err="1">
                <a:solidFill>
                  <a:srgbClr val="C00000"/>
                </a:solidFill>
                <a:cs typeface="Poppins Medium"/>
                <a:sym typeface="Poppins Medium"/>
              </a:rPr>
              <a:t>GBerti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Poppins Medium"/>
              </a:rPr>
              <a:t>, and EDP </a:t>
            </a:r>
            <a:r>
              <a:rPr lang="en-US" sz="3200" b="1" kern="0" dirty="0">
                <a:solidFill>
                  <a:schemeClr val="tx2"/>
                </a:solidFill>
                <a:cs typeface="Poppins Medium"/>
                <a:sym typeface="Poppins Medium"/>
              </a:rPr>
              <a:t>are the only three submissions that 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Poppins Medium"/>
              </a:rPr>
              <a:t>outperforms the baseline in all three configurations</a:t>
            </a:r>
            <a:endParaRPr lang="en-US" sz="3200" b="1" kern="0" dirty="0">
              <a:solidFill>
                <a:srgbClr val="C00000"/>
              </a:solidFill>
              <a:cs typeface="Poppins Medium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04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F43CF-32F2-4AE9-413D-E932D0DA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Workloads: 610 Single-Core Traces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01CC8-21B8-EDD6-58D7-707ED584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50ED41-100A-F75F-684C-D0B2FBEA4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07202"/>
              </p:ext>
            </p:extLst>
          </p:nvPr>
        </p:nvGraphicFramePr>
        <p:xfrm>
          <a:off x="334964" y="1160463"/>
          <a:ext cx="5267184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3A70BA0-3203-1F16-E5FA-DD41094668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317918"/>
              </p:ext>
            </p:extLst>
          </p:nvPr>
        </p:nvGraphicFramePr>
        <p:xfrm>
          <a:off x="6179543" y="889000"/>
          <a:ext cx="5267184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22061B6-20FA-7262-AE1C-65A0D0C490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570011"/>
              </p:ext>
            </p:extLst>
          </p:nvPr>
        </p:nvGraphicFramePr>
        <p:xfrm>
          <a:off x="5924393" y="3795712"/>
          <a:ext cx="5319133" cy="292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A5F0349D-A4EF-D3C2-9D17-38AB6696E322}"/>
              </a:ext>
            </a:extLst>
          </p:cNvPr>
          <p:cNvSpPr/>
          <p:nvPr/>
        </p:nvSpPr>
        <p:spPr>
          <a:xfrm rot="21134534">
            <a:off x="4425424" y="1879159"/>
            <a:ext cx="1871834" cy="51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94CA39B-ED30-AD53-03DD-ECC95BD7AACF}"/>
              </a:ext>
            </a:extLst>
          </p:cNvPr>
          <p:cNvSpPr/>
          <p:nvPr/>
        </p:nvSpPr>
        <p:spPr>
          <a:xfrm rot="1149768">
            <a:off x="4962393" y="4575810"/>
            <a:ext cx="1113068" cy="51435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3DBDA-F82F-FB56-99AE-E30605F4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DC5-0979-664D-FF02-1FD30466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Score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C937B-FD99-EF28-59A2-0D41B1491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20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12767E-8B94-9E0E-DA8A-C17EE4C24D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4963" y="1160463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D0FE1C-E635-6EC9-8B57-0F816F0BC00E}"/>
              </a:ext>
            </a:extLst>
          </p:cNvPr>
          <p:cNvCxnSpPr/>
          <p:nvPr/>
        </p:nvCxnSpPr>
        <p:spPr>
          <a:xfrm>
            <a:off x="1549400" y="4140200"/>
            <a:ext cx="10236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own Arrow 7">
            <a:extLst>
              <a:ext uri="{FF2B5EF4-FFF2-40B4-BE49-F238E27FC236}">
                <a16:creationId xmlns:a16="http://schemas.microsoft.com/office/drawing/2014/main" id="{FA2423BD-5582-25DA-096A-BFB58B1F8DDB}"/>
              </a:ext>
            </a:extLst>
          </p:cNvPr>
          <p:cNvSpPr/>
          <p:nvPr/>
        </p:nvSpPr>
        <p:spPr>
          <a:xfrm>
            <a:off x="2870868" y="2269334"/>
            <a:ext cx="444500" cy="858870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F7D4EA8-B84B-64BD-8E6C-365D0F9C68A8}"/>
              </a:ext>
            </a:extLst>
          </p:cNvPr>
          <p:cNvSpPr/>
          <p:nvPr/>
        </p:nvSpPr>
        <p:spPr>
          <a:xfrm>
            <a:off x="5406773" y="2269335"/>
            <a:ext cx="444500" cy="774654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6C0A7-241C-FA73-FA2F-C74D178C0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98EB-7D54-D305-0F31-F7469519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Score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28F2E-02B5-14C5-41B2-2B701FD15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21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A32DB6A-3819-BED9-2ED1-885E66E68B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4963" y="1160463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F98718-1CE6-D699-1561-A723218B9181}"/>
              </a:ext>
            </a:extLst>
          </p:cNvPr>
          <p:cNvCxnSpPr/>
          <p:nvPr/>
        </p:nvCxnSpPr>
        <p:spPr>
          <a:xfrm>
            <a:off x="1549400" y="4140200"/>
            <a:ext cx="10236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own Arrow 7">
            <a:extLst>
              <a:ext uri="{FF2B5EF4-FFF2-40B4-BE49-F238E27FC236}">
                <a16:creationId xmlns:a16="http://schemas.microsoft.com/office/drawing/2014/main" id="{201EA991-6619-DC73-F5F5-859CA794FC0B}"/>
              </a:ext>
            </a:extLst>
          </p:cNvPr>
          <p:cNvSpPr/>
          <p:nvPr/>
        </p:nvSpPr>
        <p:spPr>
          <a:xfrm>
            <a:off x="2870868" y="2269334"/>
            <a:ext cx="444500" cy="858870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0418E26-4401-D219-D393-1E31B3CEF491}"/>
              </a:ext>
            </a:extLst>
          </p:cNvPr>
          <p:cNvSpPr/>
          <p:nvPr/>
        </p:nvSpPr>
        <p:spPr>
          <a:xfrm>
            <a:off x="5406773" y="2269335"/>
            <a:ext cx="444500" cy="774654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12BF7B-A208-11C5-AA0D-5E7BD7B22923}"/>
              </a:ext>
            </a:extLst>
          </p:cNvPr>
          <p:cNvSpPr/>
          <p:nvPr/>
        </p:nvSpPr>
        <p:spPr>
          <a:xfrm>
            <a:off x="205120" y="1041722"/>
            <a:ext cx="11781757" cy="57572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64;p5">
            <a:extLst>
              <a:ext uri="{FF2B5EF4-FFF2-40B4-BE49-F238E27FC236}">
                <a16:creationId xmlns:a16="http://schemas.microsoft.com/office/drawing/2014/main" id="{616AA27C-1A68-013B-F4FE-3DF0F5BAB380}"/>
              </a:ext>
            </a:extLst>
          </p:cNvPr>
          <p:cNvSpPr/>
          <p:nvPr/>
        </p:nvSpPr>
        <p:spPr>
          <a:xfrm>
            <a:off x="-172677" y="2768601"/>
            <a:ext cx="12537350" cy="1320798"/>
          </a:xfrm>
          <a:prstGeom prst="rect">
            <a:avLst/>
          </a:prstGeom>
          <a:solidFill>
            <a:srgbClr val="FFE699"/>
          </a:solidFill>
          <a:ln w="28575">
            <a:solidFill>
              <a:schemeClr val="tx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>
                <a:solidFill>
                  <a:srgbClr val="C00000"/>
                </a:solidFill>
                <a:cs typeface="Poppins Medium"/>
                <a:sym typeface="Arial"/>
              </a:rPr>
              <a:t>SPPAM</a:t>
            </a:r>
            <a:r>
              <a:rPr lang="en-US" sz="3200" b="1" kern="0" dirty="0">
                <a:cs typeface="Poppins Medium"/>
                <a:sym typeface="Arial"/>
              </a:rPr>
              <a:t> is the only prefetcher </a:t>
            </a:r>
          </a:p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>
                <a:cs typeface="Poppins Medium"/>
                <a:sym typeface="Arial"/>
              </a:rPr>
              <a:t>whose 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Arial"/>
              </a:rPr>
              <a:t>performance gain increases from </a:t>
            </a:r>
            <a:r>
              <a:rPr lang="en-US" sz="3200" b="1" kern="0" dirty="0" err="1">
                <a:solidFill>
                  <a:srgbClr val="C00000"/>
                </a:solidFill>
                <a:cs typeface="Poppins Medium"/>
                <a:sym typeface="Arial"/>
              </a:rPr>
              <a:t>FullBW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Arial"/>
              </a:rPr>
              <a:t> to </a:t>
            </a:r>
            <a:r>
              <a:rPr lang="en-US" sz="3200" b="1" kern="0" dirty="0" err="1">
                <a:solidFill>
                  <a:srgbClr val="C00000"/>
                </a:solidFill>
                <a:cs typeface="Poppins Medium"/>
                <a:sym typeface="Arial"/>
              </a:rPr>
              <a:t>LimitBW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02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26075-5C38-A9CE-DD8C-E9851F06B487}"/>
              </a:ext>
            </a:extLst>
          </p:cNvPr>
          <p:cNvSpPr/>
          <p:nvPr/>
        </p:nvSpPr>
        <p:spPr>
          <a:xfrm>
            <a:off x="1549400" y="1828800"/>
            <a:ext cx="2044700" cy="3848100"/>
          </a:xfrm>
          <a:prstGeom prst="rect">
            <a:avLst/>
          </a:prstGeom>
          <a:solidFill>
            <a:srgbClr val="E5F3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9BD906-E0B1-0249-421C-0F0464C651FF}"/>
              </a:ext>
            </a:extLst>
          </p:cNvPr>
          <p:cNvSpPr/>
          <p:nvPr/>
        </p:nvSpPr>
        <p:spPr>
          <a:xfrm>
            <a:off x="3594100" y="1828800"/>
            <a:ext cx="2044700" cy="3848100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F7434-4309-5097-4916-6E2959D2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err="1"/>
              <a:t>FullBW</a:t>
            </a:r>
            <a:r>
              <a:rPr lang="en-US" dirty="0"/>
              <a:t>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946B3-05D3-78F1-68E5-896AC3D46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22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77BA7B-BC49-805B-4FA4-C029D00812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3702050"/>
              </p:ext>
            </p:extLst>
          </p:nvPr>
        </p:nvGraphicFramePr>
        <p:xfrm>
          <a:off x="334963" y="1160463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6DC0AA-116D-207E-D99A-3728E35E16CD}"/>
              </a:ext>
            </a:extLst>
          </p:cNvPr>
          <p:cNvCxnSpPr/>
          <p:nvPr/>
        </p:nvCxnSpPr>
        <p:spPr>
          <a:xfrm>
            <a:off x="1549400" y="4711700"/>
            <a:ext cx="10236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CC0261-834C-FBA2-88AA-420E4FAF62D3}"/>
              </a:ext>
            </a:extLst>
          </p:cNvPr>
          <p:cNvSpPr txBox="1"/>
          <p:nvPr/>
        </p:nvSpPr>
        <p:spPr>
          <a:xfrm>
            <a:off x="3654042" y="2315390"/>
            <a:ext cx="2654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1813C"/>
                </a:solidFill>
              </a:rPr>
              <a:t>Most benefiting from prefetching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5F5C3-47BE-CA2F-9708-E80CCCBFC5B9}"/>
              </a:ext>
            </a:extLst>
          </p:cNvPr>
          <p:cNvSpPr txBox="1"/>
          <p:nvPr/>
        </p:nvSpPr>
        <p:spPr>
          <a:xfrm>
            <a:off x="5638800" y="3131036"/>
            <a:ext cx="2679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Least benefiting from prefetching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2FFD1-828E-DF8E-C498-719E60E5FF4E}"/>
              </a:ext>
            </a:extLst>
          </p:cNvPr>
          <p:cNvSpPr txBox="1"/>
          <p:nvPr/>
        </p:nvSpPr>
        <p:spPr>
          <a:xfrm>
            <a:off x="2075460" y="5711220"/>
            <a:ext cx="99257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1813C"/>
                </a:solidFill>
              </a:rPr>
              <a:t>AIML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9B204-F72C-90EB-C165-08E28CB5E02E}"/>
              </a:ext>
            </a:extLst>
          </p:cNvPr>
          <p:cNvSpPr txBox="1"/>
          <p:nvPr/>
        </p:nvSpPr>
        <p:spPr>
          <a:xfrm>
            <a:off x="3944631" y="5711220"/>
            <a:ext cx="134363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398570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/>
      <p:bldP spid="9" grpId="1"/>
      <p:bldP spid="10" grpId="0"/>
      <p:bldP spid="11" grpId="0" animBg="1"/>
      <p:bldP spid="11" grpId="1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A13C0-CA72-5430-094A-4CC371EF0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0004-35AD-BAF6-2FB4-A6B58A05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err="1"/>
              <a:t>FullBW</a:t>
            </a:r>
            <a:r>
              <a:rPr lang="en-US" dirty="0"/>
              <a:t> Score vs. DRAM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B5A64-7CA4-DE8D-68C8-5BF012D0E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23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AC8F8E-EE7E-E088-2224-448585A78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082789"/>
              </p:ext>
            </p:extLst>
          </p:nvPr>
        </p:nvGraphicFramePr>
        <p:xfrm>
          <a:off x="606425" y="1006322"/>
          <a:ext cx="11585575" cy="2764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E0D13B-A26C-CD9C-1155-356B76E65C8B}"/>
              </a:ext>
            </a:extLst>
          </p:cNvPr>
          <p:cNvCxnSpPr>
            <a:cxnSpLocks/>
          </p:cNvCxnSpPr>
          <p:nvPr/>
        </p:nvCxnSpPr>
        <p:spPr>
          <a:xfrm>
            <a:off x="1699713" y="3083317"/>
            <a:ext cx="1037537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B347728C-0D8D-CD35-C3A0-9E56F65F5A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819334"/>
              </p:ext>
            </p:extLst>
          </p:nvPr>
        </p:nvGraphicFramePr>
        <p:xfrm>
          <a:off x="-16637" y="3771226"/>
          <a:ext cx="12208637" cy="2767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81D6EF-69E0-4601-6976-F376182E88CF}"/>
              </a:ext>
            </a:extLst>
          </p:cNvPr>
          <p:cNvCxnSpPr>
            <a:cxnSpLocks/>
          </p:cNvCxnSpPr>
          <p:nvPr/>
        </p:nvCxnSpPr>
        <p:spPr>
          <a:xfrm>
            <a:off x="1687187" y="5177251"/>
            <a:ext cx="1037537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16D266B2-7E0B-1FBE-5EA6-E6B2B8991158}"/>
              </a:ext>
            </a:extLst>
          </p:cNvPr>
          <p:cNvSpPr/>
          <p:nvPr/>
        </p:nvSpPr>
        <p:spPr>
          <a:xfrm>
            <a:off x="10592721" y="4607339"/>
            <a:ext cx="1708011" cy="547727"/>
          </a:xfrm>
          <a:prstGeom prst="downArrow">
            <a:avLst/>
          </a:prstGeom>
          <a:solidFill>
            <a:srgbClr val="165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30B87A-BD94-F507-C24B-733350446396}"/>
              </a:ext>
            </a:extLst>
          </p:cNvPr>
          <p:cNvSpPr/>
          <p:nvPr/>
        </p:nvSpPr>
        <p:spPr>
          <a:xfrm>
            <a:off x="10822488" y="5285984"/>
            <a:ext cx="1252603" cy="887792"/>
          </a:xfrm>
          <a:prstGeom prst="rect">
            <a:avLst/>
          </a:prstGeom>
          <a:noFill/>
          <a:ln w="28575">
            <a:solidFill>
              <a:srgbClr val="165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D7311-CE35-B71A-A252-E6DECF76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9D27-6008-BF9C-3782-80384407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FullBW</a:t>
            </a:r>
            <a:r>
              <a:rPr lang="en-US" dirty="0"/>
              <a:t> Score per Unit Increase in DRAM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FB2B7-DCE1-83AA-E2BC-E97CC200D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24</a:t>
            </a:fld>
            <a:endParaRPr lang="en-US" sz="1600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B3D8509-F193-A115-FAAB-B1160CE9AB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5078" y="1150067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62A5F4-51CA-067F-81B0-A2170AFC2995}"/>
              </a:ext>
            </a:extLst>
          </p:cNvPr>
          <p:cNvCxnSpPr>
            <a:cxnSpLocks/>
          </p:cNvCxnSpPr>
          <p:nvPr/>
        </p:nvCxnSpPr>
        <p:spPr>
          <a:xfrm>
            <a:off x="2179529" y="4135503"/>
            <a:ext cx="96074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08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6586-70D0-2A4D-57E0-1BB2A2B6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FullBW</a:t>
            </a:r>
            <a:r>
              <a:rPr lang="en-US" dirty="0"/>
              <a:t> Score per Unit Increase in DRAM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FA8E2-AFBA-5968-C4E8-1FF87E3F1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25</a:t>
            </a:fld>
            <a:endParaRPr lang="en-US" sz="1600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1670FEF-7413-95FF-A7A8-9CA5E36C72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988210"/>
              </p:ext>
            </p:extLst>
          </p:nvPr>
        </p:nvGraphicFramePr>
        <p:xfrm>
          <a:off x="335078" y="1150067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B999F-AC81-2FBD-2379-183146F893EE}"/>
              </a:ext>
            </a:extLst>
          </p:cNvPr>
          <p:cNvCxnSpPr>
            <a:cxnSpLocks/>
          </p:cNvCxnSpPr>
          <p:nvPr/>
        </p:nvCxnSpPr>
        <p:spPr>
          <a:xfrm>
            <a:off x="2179529" y="4135503"/>
            <a:ext cx="96074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A0FBA-6360-3788-CC1D-FAC95E0DBF6E}"/>
              </a:ext>
            </a:extLst>
          </p:cNvPr>
          <p:cNvSpPr/>
          <p:nvPr/>
        </p:nvSpPr>
        <p:spPr>
          <a:xfrm>
            <a:off x="205120" y="1041722"/>
            <a:ext cx="11781757" cy="57572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664;p5">
            <a:extLst>
              <a:ext uri="{FF2B5EF4-FFF2-40B4-BE49-F238E27FC236}">
                <a16:creationId xmlns:a16="http://schemas.microsoft.com/office/drawing/2014/main" id="{B6E00337-9A99-1B2E-C0C3-E00C606726B2}"/>
              </a:ext>
            </a:extLst>
          </p:cNvPr>
          <p:cNvSpPr/>
          <p:nvPr/>
        </p:nvSpPr>
        <p:spPr>
          <a:xfrm>
            <a:off x="-172677" y="2768601"/>
            <a:ext cx="12537350" cy="1320798"/>
          </a:xfrm>
          <a:prstGeom prst="rect">
            <a:avLst/>
          </a:prstGeom>
          <a:solidFill>
            <a:srgbClr val="FFE699"/>
          </a:solidFill>
          <a:ln w="28575">
            <a:solidFill>
              <a:schemeClr val="tx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 err="1">
                <a:solidFill>
                  <a:srgbClr val="C00000"/>
                </a:solidFill>
                <a:cs typeface="Poppins Medium"/>
                <a:sym typeface="Arial"/>
              </a:rPr>
              <a:t>Emender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Arial"/>
              </a:rPr>
              <a:t>, SPPAM and </a:t>
            </a:r>
            <a:r>
              <a:rPr lang="en-US" sz="3200" b="1" kern="0" dirty="0" err="1">
                <a:solidFill>
                  <a:srgbClr val="C00000"/>
                </a:solidFill>
                <a:cs typeface="Poppins Medium"/>
                <a:sym typeface="Arial"/>
              </a:rPr>
              <a:t>BertiGO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Arial"/>
              </a:rPr>
              <a:t> </a:t>
            </a:r>
            <a:r>
              <a:rPr lang="en-US" sz="3200" b="1" kern="0" dirty="0">
                <a:cs typeface="Poppins Medium"/>
                <a:sym typeface="Arial"/>
              </a:rPr>
              <a:t>provide </a:t>
            </a:r>
          </a:p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>
                <a:cs typeface="Poppins Medium"/>
                <a:sym typeface="Arial"/>
              </a:rPr>
              <a:t>the most performance gains for unit DRAM request overhead</a:t>
            </a:r>
          </a:p>
        </p:txBody>
      </p:sp>
    </p:spTree>
    <p:extLst>
      <p:ext uri="{BB962C8B-B14F-4D97-AF65-F5344CB8AC3E}">
        <p14:creationId xmlns:p14="http://schemas.microsoft.com/office/powerpoint/2010/main" val="419766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7223F-5AB3-3319-0EB8-753919E1B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128CF0A-FF1C-BB57-77F0-8C400D88C083}"/>
              </a:ext>
            </a:extLst>
          </p:cNvPr>
          <p:cNvSpPr/>
          <p:nvPr/>
        </p:nvSpPr>
        <p:spPr>
          <a:xfrm>
            <a:off x="1419645" y="1616565"/>
            <a:ext cx="2067741" cy="1954710"/>
          </a:xfrm>
          <a:prstGeom prst="rect">
            <a:avLst/>
          </a:prstGeom>
          <a:solidFill>
            <a:srgbClr val="FFDF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20BF82-37C0-9559-74B8-310945F583ED}"/>
              </a:ext>
            </a:extLst>
          </p:cNvPr>
          <p:cNvSpPr/>
          <p:nvPr/>
        </p:nvSpPr>
        <p:spPr>
          <a:xfrm>
            <a:off x="1419530" y="4225783"/>
            <a:ext cx="2067741" cy="1935222"/>
          </a:xfrm>
          <a:prstGeom prst="rect">
            <a:avLst/>
          </a:prstGeom>
          <a:solidFill>
            <a:srgbClr val="FFDF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F7C6F-42B3-670C-8B72-8B77DD8B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err="1"/>
              <a:t>FullBW</a:t>
            </a:r>
            <a:r>
              <a:rPr lang="en-US" dirty="0"/>
              <a:t> vs. </a:t>
            </a:r>
            <a:r>
              <a:rPr lang="en-US" dirty="0" err="1"/>
              <a:t>LimitBW</a:t>
            </a:r>
            <a:r>
              <a:rPr lang="en-US" dirty="0"/>
              <a:t> Scores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3B67-ED47-8332-63F0-9F17FAE4A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26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6910585-3FC1-0D1A-644C-A1A7748F83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183118"/>
              </p:ext>
            </p:extLst>
          </p:nvPr>
        </p:nvGraphicFramePr>
        <p:xfrm>
          <a:off x="334963" y="1160463"/>
          <a:ext cx="11585575" cy="2902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32359A-8333-5B9E-598A-3A843CD15FB9}"/>
              </a:ext>
            </a:extLst>
          </p:cNvPr>
          <p:cNvCxnSpPr>
            <a:cxnSpLocks/>
          </p:cNvCxnSpPr>
          <p:nvPr/>
        </p:nvCxnSpPr>
        <p:spPr>
          <a:xfrm>
            <a:off x="1431675" y="3082344"/>
            <a:ext cx="10347241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7EE049C-07E6-586A-9473-94414B7697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714265"/>
              </p:ext>
            </p:extLst>
          </p:nvPr>
        </p:nvGraphicFramePr>
        <p:xfrm>
          <a:off x="334420" y="4007382"/>
          <a:ext cx="11586118" cy="271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E62ABC-2785-5BDC-64E9-02C44F926F7E}"/>
              </a:ext>
            </a:extLst>
          </p:cNvPr>
          <p:cNvCxnSpPr>
            <a:cxnSpLocks/>
          </p:cNvCxnSpPr>
          <p:nvPr/>
        </p:nvCxnSpPr>
        <p:spPr>
          <a:xfrm>
            <a:off x="1419646" y="5677703"/>
            <a:ext cx="10347241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7A5BB-7516-3736-615B-5E68BD397113}"/>
              </a:ext>
            </a:extLst>
          </p:cNvPr>
          <p:cNvSpPr txBox="1"/>
          <p:nvPr/>
        </p:nvSpPr>
        <p:spPr>
          <a:xfrm>
            <a:off x="4610329" y="1790312"/>
            <a:ext cx="353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Perf. drops the most from </a:t>
            </a:r>
            <a:r>
              <a:rPr lang="en-US" sz="2400" b="1" dirty="0" err="1">
                <a:solidFill>
                  <a:srgbClr val="C00000"/>
                </a:solidFill>
              </a:rPr>
              <a:t>FullBW</a:t>
            </a:r>
            <a:r>
              <a:rPr lang="en-US" sz="2400" b="1" dirty="0">
                <a:solidFill>
                  <a:srgbClr val="C00000"/>
                </a:solidFill>
              </a:rPr>
              <a:t> to </a:t>
            </a:r>
            <a:r>
              <a:rPr lang="en-US" sz="2400" b="1" dirty="0" err="1">
                <a:solidFill>
                  <a:srgbClr val="C00000"/>
                </a:solidFill>
              </a:rPr>
              <a:t>LimitBW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BAFFA1-8719-50C6-4A31-CACC6E50FD95}"/>
              </a:ext>
            </a:extLst>
          </p:cNvPr>
          <p:cNvCxnSpPr>
            <a:cxnSpLocks/>
          </p:cNvCxnSpPr>
          <p:nvPr/>
        </p:nvCxnSpPr>
        <p:spPr>
          <a:xfrm flipV="1">
            <a:off x="3613638" y="2205810"/>
            <a:ext cx="844062" cy="105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F8E49A-DA66-B09C-887D-BBF9A306CA03}"/>
              </a:ext>
            </a:extLst>
          </p:cNvPr>
          <p:cNvCxnSpPr/>
          <p:nvPr/>
        </p:nvCxnSpPr>
        <p:spPr>
          <a:xfrm flipV="1">
            <a:off x="3640015" y="2453054"/>
            <a:ext cx="817685" cy="2497015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6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4166A1-5412-3AAE-C726-01F90B071C46}"/>
              </a:ext>
            </a:extLst>
          </p:cNvPr>
          <p:cNvSpPr/>
          <p:nvPr/>
        </p:nvSpPr>
        <p:spPr>
          <a:xfrm>
            <a:off x="4974336" y="1840992"/>
            <a:ext cx="1682496" cy="3828288"/>
          </a:xfrm>
          <a:prstGeom prst="rect">
            <a:avLst/>
          </a:prstGeom>
          <a:solidFill>
            <a:srgbClr val="FFDF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9032A-55AD-1EF8-D9E5-F1243639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MC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040EA-A858-CE69-1609-A7E8048FF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27</a:t>
            </a:fld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C9B896-A08F-6699-BFD9-45D98CD770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961102"/>
              </p:ext>
            </p:extLst>
          </p:nvPr>
        </p:nvGraphicFramePr>
        <p:xfrm>
          <a:off x="334963" y="1160463"/>
          <a:ext cx="11585575" cy="506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1EC411-A740-F274-013C-E5E3454179F4}"/>
              </a:ext>
            </a:extLst>
          </p:cNvPr>
          <p:cNvCxnSpPr/>
          <p:nvPr/>
        </p:nvCxnSpPr>
        <p:spPr>
          <a:xfrm>
            <a:off x="1549400" y="4711700"/>
            <a:ext cx="10236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BBFEE0-DDE1-4A26-68B4-35B633352C0A}"/>
              </a:ext>
            </a:extLst>
          </p:cNvPr>
          <p:cNvSpPr txBox="1"/>
          <p:nvPr/>
        </p:nvSpPr>
        <p:spPr>
          <a:xfrm>
            <a:off x="6667500" y="2369404"/>
            <a:ext cx="4037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All prefetchers struggle 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to even match the baseline</a:t>
            </a:r>
          </a:p>
        </p:txBody>
      </p:sp>
    </p:spTree>
    <p:extLst>
      <p:ext uri="{BB962C8B-B14F-4D97-AF65-F5344CB8AC3E}">
        <p14:creationId xmlns:p14="http://schemas.microsoft.com/office/powerpoint/2010/main" val="54999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BA13ED-158E-3F6E-68E3-A8691586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2C38-5E16-703E-1326-AD04E11E0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3154-3938-F590-6C9C-787B2FC9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28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0996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47D679-7BE4-2900-64F9-E5005DB2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Highlights of DPC4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2544C-9BEE-297C-616D-006B4A5A1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8 new prefetching proposals </a:t>
            </a:r>
            <a:r>
              <a:rPr lang="en-US" dirty="0"/>
              <a:t>– pushing the limits of the state-of-the-art in various system configurations</a:t>
            </a:r>
          </a:p>
          <a:p>
            <a:pPr lvl="1"/>
            <a:r>
              <a:rPr lang="en-US" dirty="0"/>
              <a:t>Time for community to start dissecting</a:t>
            </a:r>
          </a:p>
          <a:p>
            <a:endParaRPr lang="en-US" dirty="0"/>
          </a:p>
          <a:p>
            <a:r>
              <a:rPr lang="en-US" b="1" dirty="0">
                <a:solidFill>
                  <a:srgbClr val="1658FF"/>
                </a:solidFill>
              </a:rPr>
              <a:t>482 new </a:t>
            </a:r>
            <a:r>
              <a:rPr lang="en-US" b="1" dirty="0" err="1">
                <a:solidFill>
                  <a:srgbClr val="1658FF"/>
                </a:solidFill>
              </a:rPr>
              <a:t>ChampSim</a:t>
            </a:r>
            <a:r>
              <a:rPr lang="en-US" b="1" dirty="0">
                <a:solidFill>
                  <a:srgbClr val="1658FF"/>
                </a:solidFill>
              </a:rPr>
              <a:t> traces</a:t>
            </a:r>
            <a:r>
              <a:rPr lang="en-US" b="1" dirty="0"/>
              <a:t> </a:t>
            </a:r>
            <a:r>
              <a:rPr lang="en-US" dirty="0"/>
              <a:t>– capturing a wide range of workloads</a:t>
            </a:r>
          </a:p>
          <a:p>
            <a:pPr lvl="1"/>
            <a:r>
              <a:rPr lang="en-US" dirty="0"/>
              <a:t>Hopefully be useful to posterity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91D4B-156E-C5F3-C9E9-794F8BF09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6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53528-A281-8610-2FD0-9E7D63B9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A068A-57C0-6EB6-FCC8-13474DFE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Workloads: 484 Random Four-Core Trace Mixes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4D4A7-9BAE-C2BE-0D5F-FD2D8867B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3</a:t>
            </a:fld>
            <a:endParaRPr lang="en-US" sz="1600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D4297AA-C5D9-25A2-6A3A-9C28BCA84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689798"/>
              </p:ext>
            </p:extLst>
          </p:nvPr>
        </p:nvGraphicFramePr>
        <p:xfrm>
          <a:off x="2101850" y="1094793"/>
          <a:ext cx="7988300" cy="5595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185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FAB6C-B190-2AE2-98DC-ABBF8386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B0BFDC-1F9A-7276-FC35-F79D9264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DPC 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9989E-D77E-98C0-C809-8A0D0866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HW/SW co-designed prefetcher</a:t>
            </a:r>
          </a:p>
          <a:p>
            <a:pPr lvl="1"/>
            <a:r>
              <a:rPr lang="en-US" dirty="0"/>
              <a:t>Exposing a rich set of software-level information/hints via </a:t>
            </a:r>
            <a:r>
              <a:rPr lang="en-US" dirty="0" err="1"/>
              <a:t>ChampSim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r>
              <a:rPr lang="en-US" dirty="0"/>
              <a:t>More system-awareness, multi-core awareness, ...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Security-aware prefetcher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Any other suggestions/ideas?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2010C-0336-1F5D-2FD9-403AE5E25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98C7C-8E71-B4C4-242C-21F9A12DE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3" y="3063061"/>
            <a:ext cx="4974406" cy="1013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3212C-1F80-DD53-0C5F-64A470EC9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63061"/>
            <a:ext cx="3628432" cy="20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E19C-AF0B-F2F0-05A7-8440A426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7A03-AC96-F6F5-66F1-4BF9F7C9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29" y="1159727"/>
            <a:ext cx="4749527" cy="5062653"/>
          </a:xfrm>
        </p:spPr>
        <p:txBody>
          <a:bodyPr>
            <a:normAutofit/>
          </a:bodyPr>
          <a:lstStyle/>
          <a:p>
            <a:r>
              <a:rPr lang="en-US" sz="2400" b="1" dirty="0"/>
              <a:t>All program committee members</a:t>
            </a:r>
          </a:p>
          <a:p>
            <a:pPr lvl="1"/>
            <a:r>
              <a:rPr lang="en-US" sz="2000" dirty="0"/>
              <a:t>Akanksha Jain</a:t>
            </a:r>
          </a:p>
          <a:p>
            <a:pPr lvl="1"/>
            <a:r>
              <a:rPr lang="en-US" sz="2000" dirty="0"/>
              <a:t>Alaa </a:t>
            </a:r>
            <a:r>
              <a:rPr lang="en-US" sz="2000" dirty="0" err="1"/>
              <a:t>Alameldeen</a:t>
            </a:r>
            <a:endParaRPr lang="en-US" sz="2000" dirty="0"/>
          </a:p>
          <a:p>
            <a:pPr lvl="1"/>
            <a:r>
              <a:rPr lang="en-US" sz="2000" dirty="0"/>
              <a:t>Alberto Ros</a:t>
            </a:r>
          </a:p>
          <a:p>
            <a:pPr lvl="1"/>
            <a:r>
              <a:rPr lang="en-US" sz="2000" dirty="0"/>
              <a:t>Anant Nori</a:t>
            </a:r>
          </a:p>
          <a:p>
            <a:pPr lvl="1"/>
            <a:r>
              <a:rPr lang="en-US" sz="2000" dirty="0"/>
              <a:t>Biswa Panda</a:t>
            </a:r>
          </a:p>
          <a:p>
            <a:pPr lvl="1"/>
            <a:r>
              <a:rPr lang="en-US" sz="2000" dirty="0"/>
              <a:t>Leeor Peled</a:t>
            </a:r>
          </a:p>
          <a:p>
            <a:pPr lvl="1"/>
            <a:r>
              <a:rPr lang="en-US" sz="2000" dirty="0"/>
              <a:t>Mike Ferdman</a:t>
            </a:r>
          </a:p>
          <a:p>
            <a:pPr lvl="1"/>
            <a:r>
              <a:rPr lang="en-US" sz="2000" dirty="0"/>
              <a:t>Paul Gratz</a:t>
            </a:r>
          </a:p>
          <a:p>
            <a:pPr lvl="1"/>
            <a:r>
              <a:rPr lang="en-US" sz="2000" dirty="0"/>
              <a:t>Pierre Michaud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E3CBF-209B-1E37-13C7-334CD6439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31</a:t>
            </a:fld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D590C2-B1DC-9D6B-C54F-928C51F5120A}"/>
              </a:ext>
            </a:extLst>
          </p:cNvPr>
          <p:cNvSpPr txBox="1">
            <a:spLocks/>
          </p:cNvSpPr>
          <p:nvPr/>
        </p:nvSpPr>
        <p:spPr>
          <a:xfrm>
            <a:off x="5779008" y="1159728"/>
            <a:ext cx="5444471" cy="130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Invited speakers</a:t>
            </a:r>
          </a:p>
          <a:p>
            <a:pPr lvl="1"/>
            <a:r>
              <a:rPr lang="en-US" sz="2000" dirty="0"/>
              <a:t>Akanksha Jain</a:t>
            </a:r>
          </a:p>
          <a:p>
            <a:pPr lvl="1"/>
            <a:r>
              <a:rPr lang="en-US" sz="2000" dirty="0"/>
              <a:t>Leeor Peled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1658F8-1D5B-85EB-A9DD-EF585733BF22}"/>
              </a:ext>
            </a:extLst>
          </p:cNvPr>
          <p:cNvSpPr txBox="1">
            <a:spLocks/>
          </p:cNvSpPr>
          <p:nvPr/>
        </p:nvSpPr>
        <p:spPr>
          <a:xfrm>
            <a:off x="5779007" y="3869931"/>
            <a:ext cx="5864352" cy="24269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HPCA 2026 Workshop Chair</a:t>
            </a:r>
          </a:p>
          <a:p>
            <a:pPr lvl="1"/>
            <a:r>
              <a:rPr lang="en-US" sz="2000" dirty="0"/>
              <a:t>Tom St. John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All HPCA 2026 organizers</a:t>
            </a:r>
          </a:p>
          <a:p>
            <a:endParaRPr lang="en-US" sz="2400" dirty="0"/>
          </a:p>
          <a:p>
            <a:r>
              <a:rPr lang="en-US" sz="2400" b="1" dirty="0"/>
              <a:t>All attendees – off-line and online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3B4896-F6F0-0DC7-1D52-7FA411A2E5D7}"/>
              </a:ext>
            </a:extLst>
          </p:cNvPr>
          <p:cNvSpPr txBox="1">
            <a:spLocks/>
          </p:cNvSpPr>
          <p:nvPr/>
        </p:nvSpPr>
        <p:spPr>
          <a:xfrm>
            <a:off x="5779007" y="2467628"/>
            <a:ext cx="5444471" cy="130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Organizers and Evaluators</a:t>
            </a:r>
          </a:p>
          <a:p>
            <a:pPr lvl="1"/>
            <a:r>
              <a:rPr lang="en-US" sz="2000" dirty="0"/>
              <a:t>Konstantinos Kanellopoulos, Onur Mutlu</a:t>
            </a:r>
          </a:p>
          <a:p>
            <a:pPr lvl="1"/>
            <a:r>
              <a:rPr lang="en-US" sz="2000" dirty="0" err="1"/>
              <a:t>Zhenrong</a:t>
            </a:r>
            <a:r>
              <a:rPr lang="en-US" sz="2000" dirty="0"/>
              <a:t> Lang</a:t>
            </a:r>
          </a:p>
        </p:txBody>
      </p:sp>
    </p:spTree>
    <p:extLst>
      <p:ext uri="{BB962C8B-B14F-4D97-AF65-F5344CB8AC3E}">
        <p14:creationId xmlns:p14="http://schemas.microsoft.com/office/powerpoint/2010/main" val="373289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8900-1156-0458-8971-D8E7743D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98913-24AF-98B3-C1D0-6DED7C8F1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13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C6DE85-706A-4C2E-E253-11A478DCD5A5}"/>
              </a:ext>
            </a:extLst>
          </p:cNvPr>
          <p:cNvSpPr/>
          <p:nvPr/>
        </p:nvSpPr>
        <p:spPr>
          <a:xfrm>
            <a:off x="-251792" y="2401956"/>
            <a:ext cx="12695583" cy="205408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E0C39-7E84-3553-7923-4168E0AA7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599" y="2874995"/>
            <a:ext cx="10464800" cy="1108007"/>
          </a:xfrm>
        </p:spPr>
        <p:txBody>
          <a:bodyPr>
            <a:normAutofit/>
          </a:bodyPr>
          <a:lstStyle/>
          <a:p>
            <a:r>
              <a:rPr lang="en-US" b="1" dirty="0"/>
              <a:t>Thank you for attending DPC4!</a:t>
            </a:r>
          </a:p>
        </p:txBody>
      </p:sp>
    </p:spTree>
    <p:extLst>
      <p:ext uri="{BB962C8B-B14F-4D97-AF65-F5344CB8AC3E}">
        <p14:creationId xmlns:p14="http://schemas.microsoft.com/office/powerpoint/2010/main" val="1588512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B434A8-B8FF-FF96-E068-2079000D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62AF05-170B-02BF-3F3A-9D59EEC66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517EA-868E-FB14-9910-A09FD4D2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33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8691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732A48-5CE4-6173-B4F5-F9473E8C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DPC4 Dinner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0EF2C5-F3E9-546A-A61D-EDFA054F6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159727"/>
            <a:ext cx="5668698" cy="5062653"/>
          </a:xfrm>
        </p:spPr>
        <p:txBody>
          <a:bodyPr/>
          <a:lstStyle/>
          <a:p>
            <a:r>
              <a:rPr lang="en-US" dirty="0"/>
              <a:t>Venue: Alegre Bar and Dining</a:t>
            </a:r>
          </a:p>
          <a:p>
            <a:r>
              <a:rPr lang="en-US" dirty="0"/>
              <a:t>Time: Feb 1, 2026 8PM Sydney</a:t>
            </a:r>
          </a:p>
          <a:p>
            <a:endParaRPr lang="en-US" dirty="0"/>
          </a:p>
          <a:p>
            <a:r>
              <a:rPr lang="en-US" dirty="0"/>
              <a:t>Together with invited speakers from </a:t>
            </a:r>
            <a:r>
              <a:rPr lang="en-US" dirty="0" err="1"/>
              <a:t>MCCSys</a:t>
            </a:r>
            <a:r>
              <a:rPr lang="en-US" dirty="0"/>
              <a:t> workshop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86A2-6619-31D6-84ED-400157BA5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F3B5A-DC68-65EE-1EBD-F2A63606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48" y="793887"/>
            <a:ext cx="6606854" cy="4258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86186-90AB-3FBE-384E-706C8118A0FD}"/>
              </a:ext>
            </a:extLst>
          </p:cNvPr>
          <p:cNvSpPr txBox="1"/>
          <p:nvPr/>
        </p:nvSpPr>
        <p:spPr>
          <a:xfrm>
            <a:off x="6617114" y="5180244"/>
            <a:ext cx="4818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https://events.safari.ethz.ch/hpca26-MCCSys/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7E85A-7728-9FDA-7BEF-AAAA4020941F}"/>
              </a:ext>
            </a:extLst>
          </p:cNvPr>
          <p:cNvSpPr txBox="1"/>
          <p:nvPr/>
        </p:nvSpPr>
        <p:spPr>
          <a:xfrm>
            <a:off x="6382878" y="5448016"/>
            <a:ext cx="5317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https://www.youtube.com/watch?v=3wtg4sTp1qw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3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27DB4-61E0-61C6-FCC5-0DD1E138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F60E-4B59-E7A7-61F4-4CAE936AB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Berti @ L1D and Pythia at L2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+15.1% </a:t>
            </a:r>
            <a:r>
              <a:rPr lang="en-US" dirty="0"/>
              <a:t>in 4800 MTPS and </a:t>
            </a:r>
            <a:r>
              <a:rPr lang="en-US" b="1" dirty="0">
                <a:solidFill>
                  <a:schemeClr val="accent6"/>
                </a:solidFill>
              </a:rPr>
              <a:t>+6.1% </a:t>
            </a:r>
            <a:r>
              <a:rPr lang="en-US" dirty="0"/>
              <a:t>in 800 MTPS over no-prefetching</a:t>
            </a:r>
          </a:p>
          <a:p>
            <a:endParaRPr lang="en-US" dirty="0"/>
          </a:p>
          <a:p>
            <a:r>
              <a:rPr lang="en-US" dirty="0"/>
              <a:t>Why? Highest performing combination across the board</a:t>
            </a:r>
          </a:p>
          <a:p>
            <a:pPr lvl="1"/>
            <a:endParaRPr lang="en-US" sz="1100" dirty="0"/>
          </a:p>
          <a:p>
            <a:pPr lvl="1"/>
            <a:r>
              <a:rPr lang="en-US" dirty="0"/>
              <a:t>L1D: aggressive stride, IPCP, Berti</a:t>
            </a:r>
          </a:p>
          <a:p>
            <a:pPr lvl="1"/>
            <a:r>
              <a:rPr lang="en-US" dirty="0"/>
              <a:t>L2: VA-AMPM, SPP, SMS, Pythia</a:t>
            </a:r>
          </a:p>
          <a:p>
            <a:pPr lvl="1"/>
            <a:r>
              <a:rPr lang="en-US" dirty="0"/>
              <a:t>Configurations: single-core with 4800 MTPS and 800 MTPS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B4D4B-244D-F9DA-8D8B-153A23F46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267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EFCD-E4C7-43DA-2444-F3191CF6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E731-4D39-E8C8-07A9-FB5FA7B07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submission is evaluated in </a:t>
            </a:r>
            <a:r>
              <a:rPr lang="en-US" b="1" dirty="0">
                <a:solidFill>
                  <a:srgbClr val="C00000"/>
                </a:solidFill>
              </a:rPr>
              <a:t>three system configurations </a:t>
            </a:r>
            <a:r>
              <a:rPr lang="en-US" dirty="0"/>
              <a:t>to receive three scores:</a:t>
            </a:r>
          </a:p>
          <a:p>
            <a:endParaRPr lang="en-US" sz="1200" dirty="0"/>
          </a:p>
          <a:p>
            <a:pPr lvl="1"/>
            <a:r>
              <a:rPr lang="en-US" b="1" dirty="0" err="1">
                <a:solidFill>
                  <a:srgbClr val="1658FF"/>
                </a:solidFill>
              </a:rPr>
              <a:t>FullBW</a:t>
            </a:r>
            <a:r>
              <a:rPr lang="en-US" b="1" dirty="0">
                <a:solidFill>
                  <a:srgbClr val="1658FF"/>
                </a:solidFill>
              </a:rPr>
              <a:t> score</a:t>
            </a:r>
            <a:r>
              <a:rPr lang="en-US" dirty="0"/>
              <a:t>: Non-weighted geomean speedup across </a:t>
            </a:r>
            <a:r>
              <a:rPr lang="en-US" b="1" dirty="0"/>
              <a:t>610</a:t>
            </a:r>
            <a:r>
              <a:rPr lang="en-US" dirty="0"/>
              <a:t> traces in single-core with 4800 MT/s DRAM bandwidth</a:t>
            </a:r>
          </a:p>
          <a:p>
            <a:pPr lvl="1"/>
            <a:endParaRPr lang="en-US" sz="400" dirty="0"/>
          </a:p>
          <a:p>
            <a:pPr lvl="1"/>
            <a:r>
              <a:rPr lang="en-US" b="1" dirty="0" err="1">
                <a:solidFill>
                  <a:schemeClr val="accent2"/>
                </a:solidFill>
              </a:rPr>
              <a:t>LimitBW</a:t>
            </a:r>
            <a:r>
              <a:rPr lang="en-US" b="1" dirty="0">
                <a:solidFill>
                  <a:schemeClr val="accent2"/>
                </a:solidFill>
              </a:rPr>
              <a:t> score</a:t>
            </a:r>
            <a:r>
              <a:rPr lang="en-US" dirty="0"/>
              <a:t>: Non-weighted geomean speedup across </a:t>
            </a:r>
            <a:r>
              <a:rPr lang="en-US" b="1" dirty="0"/>
              <a:t>610</a:t>
            </a:r>
            <a:r>
              <a:rPr lang="en-US" dirty="0"/>
              <a:t> traces in single-core with 800 MT/s DRAM bandwidth</a:t>
            </a:r>
          </a:p>
          <a:p>
            <a:pPr lvl="1"/>
            <a:endParaRPr lang="en-US" sz="400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MC score</a:t>
            </a:r>
            <a:r>
              <a:rPr lang="en-US" dirty="0"/>
              <a:t>: Non-weight geomean of harmonic speedup ratio across </a:t>
            </a:r>
            <a:r>
              <a:rPr lang="en-US" b="1" dirty="0"/>
              <a:t>484</a:t>
            </a:r>
            <a:r>
              <a:rPr lang="en-US" dirty="0"/>
              <a:t> random four-core mixes in four-core system with 4800 MT/s DRAM bandwidth</a:t>
            </a:r>
          </a:p>
          <a:p>
            <a:pPr lvl="1"/>
            <a:endParaRPr lang="en-US" dirty="0"/>
          </a:p>
          <a:p>
            <a:r>
              <a:rPr lang="en-US" dirty="0"/>
              <a:t>Overall score: non-weighted geomean of </a:t>
            </a:r>
            <a:r>
              <a:rPr lang="en-US" b="1" dirty="0" err="1">
                <a:solidFill>
                  <a:srgbClr val="1658FF"/>
                </a:solidFill>
              </a:rPr>
              <a:t>FullBW</a:t>
            </a:r>
            <a:r>
              <a:rPr lang="en-US" b="1" dirty="0">
                <a:solidFill>
                  <a:srgbClr val="1658FF"/>
                </a:solidFill>
              </a:rPr>
              <a:t> score</a:t>
            </a:r>
            <a:r>
              <a:rPr lang="en-US" dirty="0"/>
              <a:t>,</a:t>
            </a:r>
            <a:r>
              <a:rPr lang="en-US" b="1" dirty="0">
                <a:solidFill>
                  <a:srgbClr val="1658FF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LimitBW</a:t>
            </a:r>
            <a:r>
              <a:rPr lang="en-US" b="1" dirty="0">
                <a:solidFill>
                  <a:schemeClr val="accent2"/>
                </a:solidFill>
              </a:rPr>
              <a:t> score</a:t>
            </a:r>
            <a:r>
              <a:rPr lang="en-US" dirty="0"/>
              <a:t>,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5"/>
                </a:solidFill>
              </a:rPr>
              <a:t>MC score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17BFE-794B-9671-1078-A6FEFC95C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106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8FF6A-701C-2A28-9EAE-35028D3B4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DAB-3481-C3D9-4D21-01E957CA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E435A-8EAB-CF9A-C153-21ED977D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submission is evaluated in </a:t>
            </a:r>
            <a:r>
              <a:rPr lang="en-US" b="1" dirty="0">
                <a:solidFill>
                  <a:srgbClr val="C00000"/>
                </a:solidFill>
              </a:rPr>
              <a:t>three system configurations </a:t>
            </a:r>
            <a:r>
              <a:rPr lang="en-US" dirty="0"/>
              <a:t>to receive three scores:</a:t>
            </a:r>
          </a:p>
          <a:p>
            <a:endParaRPr lang="en-US" sz="1200" dirty="0"/>
          </a:p>
          <a:p>
            <a:pPr lvl="1"/>
            <a:r>
              <a:rPr lang="en-US" b="1" dirty="0" err="1">
                <a:solidFill>
                  <a:srgbClr val="1658FF"/>
                </a:solidFill>
              </a:rPr>
              <a:t>FullBW</a:t>
            </a:r>
            <a:r>
              <a:rPr lang="en-US" b="1" dirty="0">
                <a:solidFill>
                  <a:srgbClr val="1658FF"/>
                </a:solidFill>
              </a:rPr>
              <a:t> score</a:t>
            </a:r>
            <a:r>
              <a:rPr lang="en-US" dirty="0"/>
              <a:t>: Non-weighted geomean speedup across </a:t>
            </a:r>
            <a:r>
              <a:rPr lang="en-US" b="1" dirty="0"/>
              <a:t>610</a:t>
            </a:r>
            <a:r>
              <a:rPr lang="en-US" dirty="0"/>
              <a:t> traces in single-core with 4800 MT/s DRAM bandwidth</a:t>
            </a:r>
          </a:p>
          <a:p>
            <a:pPr lvl="1"/>
            <a:endParaRPr lang="en-US" sz="400" dirty="0"/>
          </a:p>
          <a:p>
            <a:pPr lvl="1"/>
            <a:r>
              <a:rPr lang="en-US" b="1" dirty="0" err="1">
                <a:solidFill>
                  <a:schemeClr val="accent2"/>
                </a:solidFill>
              </a:rPr>
              <a:t>LimitBW</a:t>
            </a:r>
            <a:r>
              <a:rPr lang="en-US" b="1" dirty="0">
                <a:solidFill>
                  <a:schemeClr val="accent2"/>
                </a:solidFill>
              </a:rPr>
              <a:t> score</a:t>
            </a:r>
            <a:r>
              <a:rPr lang="en-US" dirty="0"/>
              <a:t>: Non-weighted geomean speedup across </a:t>
            </a:r>
            <a:r>
              <a:rPr lang="en-US" b="1" dirty="0"/>
              <a:t>610</a:t>
            </a:r>
            <a:r>
              <a:rPr lang="en-US" dirty="0"/>
              <a:t> traces in single-core with 800 MT/s DRAM bandwidth</a:t>
            </a:r>
          </a:p>
          <a:p>
            <a:pPr lvl="1"/>
            <a:endParaRPr lang="en-US" sz="400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MC score</a:t>
            </a:r>
            <a:r>
              <a:rPr lang="en-US" dirty="0"/>
              <a:t>: Non-weight geomean of harmonic speedup ratio across </a:t>
            </a:r>
            <a:r>
              <a:rPr lang="en-US" b="1" dirty="0"/>
              <a:t>484</a:t>
            </a:r>
            <a:r>
              <a:rPr lang="en-US" dirty="0"/>
              <a:t> random four-core mixes in four-core system with 4800 MT/s DRAM bandwidth</a:t>
            </a:r>
          </a:p>
          <a:p>
            <a:pPr lvl="1"/>
            <a:endParaRPr lang="en-US" dirty="0"/>
          </a:p>
          <a:p>
            <a:r>
              <a:rPr lang="en-US" dirty="0"/>
              <a:t>Overall score: non-weighted geomean of </a:t>
            </a:r>
            <a:r>
              <a:rPr lang="en-US" b="1" dirty="0" err="1">
                <a:solidFill>
                  <a:srgbClr val="1658FF"/>
                </a:solidFill>
              </a:rPr>
              <a:t>FullBW</a:t>
            </a:r>
            <a:r>
              <a:rPr lang="en-US" b="1" dirty="0">
                <a:solidFill>
                  <a:srgbClr val="1658FF"/>
                </a:solidFill>
              </a:rPr>
              <a:t> score</a:t>
            </a:r>
            <a:r>
              <a:rPr lang="en-US" dirty="0"/>
              <a:t>,</a:t>
            </a:r>
            <a:r>
              <a:rPr lang="en-US" b="1" dirty="0">
                <a:solidFill>
                  <a:srgbClr val="1658FF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LimitBW</a:t>
            </a:r>
            <a:r>
              <a:rPr lang="en-US" b="1" dirty="0">
                <a:solidFill>
                  <a:schemeClr val="accent2"/>
                </a:solidFill>
              </a:rPr>
              <a:t> score</a:t>
            </a:r>
            <a:r>
              <a:rPr lang="en-US" dirty="0"/>
              <a:t>,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5"/>
                </a:solidFill>
              </a:rPr>
              <a:t>MC score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252CD-524C-BD60-C3AB-611D9BC8F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6</a:t>
            </a:fld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97305-EF59-716C-4DA9-502A3D2F05CF}"/>
              </a:ext>
            </a:extLst>
          </p:cNvPr>
          <p:cNvSpPr/>
          <p:nvPr/>
        </p:nvSpPr>
        <p:spPr>
          <a:xfrm>
            <a:off x="205120" y="1041722"/>
            <a:ext cx="11781757" cy="57572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64;p5">
            <a:extLst>
              <a:ext uri="{FF2B5EF4-FFF2-40B4-BE49-F238E27FC236}">
                <a16:creationId xmlns:a16="http://schemas.microsoft.com/office/drawing/2014/main" id="{45657B38-9D29-7898-16EA-236602CFE62B}"/>
              </a:ext>
            </a:extLst>
          </p:cNvPr>
          <p:cNvSpPr/>
          <p:nvPr/>
        </p:nvSpPr>
        <p:spPr>
          <a:xfrm>
            <a:off x="-172677" y="2878823"/>
            <a:ext cx="12537350" cy="1100354"/>
          </a:xfrm>
          <a:prstGeom prst="rect">
            <a:avLst/>
          </a:prstGeom>
          <a:solidFill>
            <a:srgbClr val="FFE699"/>
          </a:solidFill>
          <a:ln w="28575">
            <a:solidFill>
              <a:schemeClr val="tx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>
                <a:solidFill>
                  <a:schemeClr val="tx2"/>
                </a:solidFill>
                <a:cs typeface="Poppins Medium"/>
                <a:sym typeface="Poppins Medium"/>
              </a:rPr>
              <a:t>Winners are selected based on the 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Poppins Medium"/>
              </a:rPr>
              <a:t>overall score</a:t>
            </a:r>
            <a:endParaRPr lang="en-US" sz="3200" b="1" kern="0" dirty="0">
              <a:solidFill>
                <a:srgbClr val="C00000"/>
              </a:solidFill>
              <a:cs typeface="Poppins Medium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021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0684-B221-F331-4756-A96C5837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Stop for DPC4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85ADC-BC0A-F0DC-877D-7A98765BB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7</a:t>
            </a:fld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E4B69-34D4-79A6-D7F6-2D6DBCE354A0}"/>
              </a:ext>
            </a:extLst>
          </p:cNvPr>
          <p:cNvSpPr txBox="1"/>
          <p:nvPr/>
        </p:nvSpPr>
        <p:spPr>
          <a:xfrm>
            <a:off x="4064899" y="6352143"/>
            <a:ext cx="406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https://github.com/CMU-SAFARI/DPC4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02D456-3802-3563-87BD-D1DEED85C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6270" y="1006321"/>
            <a:ext cx="9499459" cy="5062537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85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126E-0530-520E-1C87-0F211369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Surprise 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D692-B15A-1151-F169-F99008B3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Monetary award for the winners!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4F5B3-F4B5-284D-370E-16D3DB894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8</a:t>
            </a:fld>
            <a:endParaRPr lang="en-US" sz="1600" dirty="0"/>
          </a:p>
        </p:txBody>
      </p:sp>
      <p:sp>
        <p:nvSpPr>
          <p:cNvPr id="5" name="Google Shape;664;p5">
            <a:extLst>
              <a:ext uri="{FF2B5EF4-FFF2-40B4-BE49-F238E27FC236}">
                <a16:creationId xmlns:a16="http://schemas.microsoft.com/office/drawing/2014/main" id="{9FDEF702-32CC-5A2B-1724-63B84C95886C}"/>
              </a:ext>
            </a:extLst>
          </p:cNvPr>
          <p:cNvSpPr/>
          <p:nvPr/>
        </p:nvSpPr>
        <p:spPr>
          <a:xfrm>
            <a:off x="3708399" y="2057400"/>
            <a:ext cx="5473701" cy="939800"/>
          </a:xfrm>
          <a:prstGeom prst="rect">
            <a:avLst/>
          </a:prstGeom>
          <a:solidFill>
            <a:srgbClr val="FFE699"/>
          </a:solidFill>
          <a:ln w="28575">
            <a:solidFill>
              <a:schemeClr val="tx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>
                <a:solidFill>
                  <a:schemeClr val="tx2"/>
                </a:solidFill>
                <a:cs typeface="Poppins Medium"/>
                <a:sym typeface="Poppins Medium"/>
              </a:rPr>
              <a:t>1</a:t>
            </a:r>
            <a:r>
              <a:rPr lang="en-US" sz="3200" b="1" kern="0" baseline="30000" dirty="0">
                <a:solidFill>
                  <a:schemeClr val="tx2"/>
                </a:solidFill>
                <a:cs typeface="Poppins Medium"/>
                <a:sym typeface="Poppins Medium"/>
              </a:rPr>
              <a:t>st</a:t>
            </a:r>
            <a:r>
              <a:rPr lang="en-US" sz="3200" b="1" kern="0" dirty="0">
                <a:solidFill>
                  <a:schemeClr val="tx2"/>
                </a:solidFill>
                <a:cs typeface="Poppins Medium"/>
                <a:sym typeface="Poppins Medium"/>
              </a:rPr>
              <a:t> Place: 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Poppins Medium"/>
              </a:rPr>
              <a:t>$2000</a:t>
            </a:r>
            <a:endParaRPr lang="en-US" sz="3200" b="1" kern="0" dirty="0">
              <a:solidFill>
                <a:srgbClr val="C00000"/>
              </a:solidFill>
              <a:cs typeface="Poppins Medium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6DE7C-BBCC-7531-275B-CB4CF2CE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0" t="14425" r="67539" b="14225"/>
          <a:stretch>
            <a:fillRect/>
          </a:stretch>
        </p:blipFill>
        <p:spPr>
          <a:xfrm>
            <a:off x="2655754" y="1955800"/>
            <a:ext cx="759092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2FB8C-2165-71C6-0C0A-6D5EDD19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28" t="13178" r="35741" b="15472"/>
          <a:stretch>
            <a:fillRect/>
          </a:stretch>
        </p:blipFill>
        <p:spPr>
          <a:xfrm>
            <a:off x="2655754" y="3465846"/>
            <a:ext cx="759092" cy="1143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B23367-AF3C-7DFB-EABF-4F360725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52" t="14425" r="4317" b="14225"/>
          <a:stretch>
            <a:fillRect/>
          </a:stretch>
        </p:blipFill>
        <p:spPr>
          <a:xfrm>
            <a:off x="2655754" y="4975893"/>
            <a:ext cx="759092" cy="1143002"/>
          </a:xfrm>
          <a:prstGeom prst="rect">
            <a:avLst/>
          </a:prstGeom>
        </p:spPr>
      </p:pic>
      <p:sp>
        <p:nvSpPr>
          <p:cNvPr id="15" name="Google Shape;664;p5">
            <a:extLst>
              <a:ext uri="{FF2B5EF4-FFF2-40B4-BE49-F238E27FC236}">
                <a16:creationId xmlns:a16="http://schemas.microsoft.com/office/drawing/2014/main" id="{66C7C119-BF09-5DF1-4C2D-3BD6C489BAFF}"/>
              </a:ext>
            </a:extLst>
          </p:cNvPr>
          <p:cNvSpPr/>
          <p:nvPr/>
        </p:nvSpPr>
        <p:spPr>
          <a:xfrm>
            <a:off x="3708398" y="3567446"/>
            <a:ext cx="5473701" cy="939800"/>
          </a:xfrm>
          <a:prstGeom prst="rect">
            <a:avLst/>
          </a:prstGeom>
          <a:solidFill>
            <a:srgbClr val="FFE699"/>
          </a:solidFill>
          <a:ln w="28575">
            <a:solidFill>
              <a:schemeClr val="tx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>
                <a:solidFill>
                  <a:schemeClr val="tx2"/>
                </a:solidFill>
                <a:cs typeface="Poppins Medium"/>
                <a:sym typeface="Poppins Medium"/>
              </a:rPr>
              <a:t>2</a:t>
            </a:r>
            <a:r>
              <a:rPr lang="en-US" sz="3200" b="1" kern="0" baseline="30000" dirty="0">
                <a:solidFill>
                  <a:schemeClr val="tx2"/>
                </a:solidFill>
                <a:cs typeface="Poppins Medium"/>
                <a:sym typeface="Poppins Medium"/>
              </a:rPr>
              <a:t>nd</a:t>
            </a:r>
            <a:r>
              <a:rPr lang="en-US" sz="3200" b="1" kern="0" dirty="0">
                <a:solidFill>
                  <a:schemeClr val="tx2"/>
                </a:solidFill>
                <a:cs typeface="Poppins Medium"/>
                <a:sym typeface="Poppins Medium"/>
              </a:rPr>
              <a:t> Place: 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Poppins Medium"/>
              </a:rPr>
              <a:t>$1500</a:t>
            </a:r>
            <a:endParaRPr lang="en-US" sz="3200" b="1" kern="0" dirty="0">
              <a:solidFill>
                <a:srgbClr val="C00000"/>
              </a:solidFill>
              <a:cs typeface="Poppins Medium"/>
              <a:sym typeface="Arial"/>
            </a:endParaRPr>
          </a:p>
        </p:txBody>
      </p:sp>
      <p:sp>
        <p:nvSpPr>
          <p:cNvPr id="16" name="Google Shape;664;p5">
            <a:extLst>
              <a:ext uri="{FF2B5EF4-FFF2-40B4-BE49-F238E27FC236}">
                <a16:creationId xmlns:a16="http://schemas.microsoft.com/office/drawing/2014/main" id="{747454C8-F356-8285-1569-3D2B40294500}"/>
              </a:ext>
            </a:extLst>
          </p:cNvPr>
          <p:cNvSpPr/>
          <p:nvPr/>
        </p:nvSpPr>
        <p:spPr>
          <a:xfrm>
            <a:off x="3708398" y="5077492"/>
            <a:ext cx="5473701" cy="939800"/>
          </a:xfrm>
          <a:prstGeom prst="rect">
            <a:avLst/>
          </a:prstGeom>
          <a:solidFill>
            <a:srgbClr val="FFE699"/>
          </a:solidFill>
          <a:ln w="28575">
            <a:solidFill>
              <a:schemeClr val="tx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  <a:defRPr/>
            </a:pPr>
            <a:r>
              <a:rPr lang="en-US" sz="3200" b="1" kern="0" dirty="0">
                <a:solidFill>
                  <a:schemeClr val="tx2"/>
                </a:solidFill>
                <a:cs typeface="Poppins Medium"/>
                <a:sym typeface="Poppins Medium"/>
              </a:rPr>
              <a:t>3</a:t>
            </a:r>
            <a:r>
              <a:rPr lang="en-US" sz="3200" b="1" kern="0" baseline="30000" dirty="0">
                <a:solidFill>
                  <a:schemeClr val="tx2"/>
                </a:solidFill>
                <a:cs typeface="Poppins Medium"/>
                <a:sym typeface="Poppins Medium"/>
              </a:rPr>
              <a:t>rd</a:t>
            </a:r>
            <a:r>
              <a:rPr lang="en-US" sz="3200" b="1" kern="0" dirty="0">
                <a:solidFill>
                  <a:schemeClr val="tx2"/>
                </a:solidFill>
                <a:cs typeface="Poppins Medium"/>
                <a:sym typeface="Poppins Medium"/>
              </a:rPr>
              <a:t> Place: </a:t>
            </a:r>
            <a:r>
              <a:rPr lang="en-US" sz="3200" b="1" kern="0" dirty="0">
                <a:solidFill>
                  <a:srgbClr val="C00000"/>
                </a:solidFill>
                <a:cs typeface="Poppins Medium"/>
                <a:sym typeface="Poppins Medium"/>
              </a:rPr>
              <a:t>$1000</a:t>
            </a:r>
            <a:endParaRPr lang="en-US" sz="3200" b="1" kern="0" dirty="0">
              <a:solidFill>
                <a:srgbClr val="C00000"/>
              </a:solidFill>
              <a:cs typeface="Poppins Medium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23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57D680-5B59-7C17-4BC4-734EAD13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Winners Are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445E-238C-33D3-DC7B-4A651F6D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5346-2824-5D4D-8997-BD03D4014D71}" type="slidenum">
              <a:rPr lang="en-US" smtClean="0"/>
              <a:pPr/>
              <a:t>9</a:t>
            </a:fld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11EF71-57D9-D042-0A02-56F90B2B8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244"/>
          <a:stretch>
            <a:fillRect/>
          </a:stretch>
        </p:blipFill>
        <p:spPr>
          <a:xfrm rot="21288808">
            <a:off x="8638217" y="2635691"/>
            <a:ext cx="2845794" cy="28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7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994</Words>
  <Application>Microsoft Macintosh PowerPoint</Application>
  <PresentationFormat>Widescreen</PresentationFormat>
  <Paragraphs>218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Aptos Light</vt:lpstr>
      <vt:lpstr>Arial</vt:lpstr>
      <vt:lpstr>Poppins Medium</vt:lpstr>
      <vt:lpstr>Tahoma</vt:lpstr>
      <vt:lpstr>Office Theme</vt:lpstr>
      <vt:lpstr>DPC4 Results, Awards, and Closing Remarks</vt:lpstr>
      <vt:lpstr>Workloads: 610 Single-Core Traces</vt:lpstr>
      <vt:lpstr>Workloads: 484 Random Four-Core Trace Mixes</vt:lpstr>
      <vt:lpstr>Baseline</vt:lpstr>
      <vt:lpstr>Scoring Rubric</vt:lpstr>
      <vt:lpstr>Scoring Rubric</vt:lpstr>
      <vt:lpstr>One Stop for DPC4 Resources</vt:lpstr>
      <vt:lpstr>Surprise Announcement</vt:lpstr>
      <vt:lpstr>And the Winners Are ...</vt:lpstr>
      <vt:lpstr>Joint 3rd Place - I</vt:lpstr>
      <vt:lpstr>Joint 3rd Place - II</vt:lpstr>
      <vt:lpstr>2nd Place</vt:lpstr>
      <vt:lpstr>Winner of DPC4</vt:lpstr>
      <vt:lpstr>Results – Legend</vt:lpstr>
      <vt:lpstr>Results – Score Overview</vt:lpstr>
      <vt:lpstr>Results – Score Overview</vt:lpstr>
      <vt:lpstr>Results – Score Overview</vt:lpstr>
      <vt:lpstr>Results – Score Overview</vt:lpstr>
      <vt:lpstr>Results – Score Overview</vt:lpstr>
      <vt:lpstr>Results – Score Overview</vt:lpstr>
      <vt:lpstr>Results – Score Overview</vt:lpstr>
      <vt:lpstr>Results – FullBW Score</vt:lpstr>
      <vt:lpstr>Results – FullBW Score vs. DRAM Requests</vt:lpstr>
      <vt:lpstr>FullBW Score per Unit Increase in DRAM Requests</vt:lpstr>
      <vt:lpstr>FullBW Score per Unit Increase in DRAM Requests</vt:lpstr>
      <vt:lpstr>Results – FullBW vs. LimitBW Scores</vt:lpstr>
      <vt:lpstr>Results – MC Score</vt:lpstr>
      <vt:lpstr>In Conclusion</vt:lpstr>
      <vt:lpstr>Key Highlights of DPC4</vt:lpstr>
      <vt:lpstr>For the Next DPC ...</vt:lpstr>
      <vt:lpstr>Acknowledgements</vt:lpstr>
      <vt:lpstr>Thank you for attending DPC4!</vt:lpstr>
      <vt:lpstr>BACKUP</vt:lpstr>
      <vt:lpstr>DPC4 Dinner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Bera  Rahul</dc:creator>
  <cp:lastModifiedBy>Bera  Rahul</cp:lastModifiedBy>
  <cp:revision>139</cp:revision>
  <dcterms:created xsi:type="dcterms:W3CDTF">2026-01-29T15:29:00Z</dcterms:created>
  <dcterms:modified xsi:type="dcterms:W3CDTF">2026-02-01T04:50:28Z</dcterms:modified>
</cp:coreProperties>
</file>